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4" r:id="rId14"/>
    <p:sldId id="2575" r:id="rId15"/>
    <p:sldId id="2577" r:id="rId16"/>
    <p:sldId id="2576" r:id="rId17"/>
    <p:sldId id="2579" r:id="rId18"/>
    <p:sldId id="2580" r:id="rId19"/>
    <p:sldId id="2582" r:id="rId20"/>
    <p:sldId id="2583" r:id="rId21"/>
    <p:sldId id="2584" r:id="rId22"/>
    <p:sldId id="2586" r:id="rId23"/>
    <p:sldId id="2587" r:id="rId24"/>
    <p:sldId id="2588" r:id="rId25"/>
    <p:sldId id="2589" r:id="rId26"/>
    <p:sldId id="2590" r:id="rId27"/>
    <p:sldId id="259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ather and Traffic Accident Analysis in Vancouver Using Open Data and Data Science Tools" id="{942AF687-25AB-4321-9E2E-928C4825EDD3}">
          <p14:sldIdLst>
            <p14:sldId id="2561"/>
            <p14:sldId id="2562"/>
          </p14:sldIdLst>
        </p14:section>
        <p14:section name="Introduction to Weather and Traffic Accident Analysis in Vancouver" id="{C04FA087-7DA4-49B6-A2AC-A1E6594681E0}">
          <p14:sldIdLst>
            <p14:sldId id="2563"/>
            <p14:sldId id="2564"/>
            <p14:sldId id="2565"/>
            <p14:sldId id="2566"/>
          </p14:sldIdLst>
        </p14:section>
        <p14:section name="Data Sources and Analytical Tools" id="{F798FF08-15E9-48D2-BBF3-412632605E19}">
          <p14:sldIdLst>
            <p14:sldId id="2567"/>
            <p14:sldId id="2568"/>
            <p14:sldId id="2569"/>
            <p14:sldId id="2570"/>
          </p14:sldIdLst>
        </p14:section>
        <p14:section name="Data Cleaning and Preparation" id="{D697A9BE-2A37-4ADB-86BC-6BAB61445AE6}">
          <p14:sldIdLst>
            <p14:sldId id="2571"/>
            <p14:sldId id="2572"/>
            <p14:sldId id="2574"/>
          </p14:sldIdLst>
        </p14:section>
        <p14:section name="Exploratory Data Analysis (EDA)" id="{4FA34A06-002B-4056-BF5E-C59C8BD31388}">
          <p14:sldIdLst>
            <p14:sldId id="2575"/>
            <p14:sldId id="2577"/>
            <p14:sldId id="2576"/>
          </p14:sldIdLst>
        </p14:section>
        <p14:section name="Visualizing Key Trends in Weather and Traffic Accidents" id="{2B552480-98F3-4D5D-8081-AE5679DFBD95}">
          <p14:sldIdLst>
            <p14:sldId id="2579"/>
            <p14:sldId id="2580"/>
            <p14:sldId id="2582"/>
          </p14:sldIdLst>
        </p14:section>
        <p14:section name="Train/Test Split and Machine Learning Modeling" id="{93423A2C-624C-4811-BC7A-0234F300CA88}">
          <p14:sldIdLst>
            <p14:sldId id="2583"/>
            <p14:sldId id="2584"/>
            <p14:sldId id="2586"/>
          </p14:sldIdLst>
        </p14:section>
        <p14:section name="Insights and Conclusions From the Analysis" id="{FAF9C4A9-A39E-4F77-8356-2C288C6CB251}">
          <p14:sldIdLst>
            <p14:sldId id="2587"/>
            <p14:sldId id="2588"/>
            <p14:sldId id="2589"/>
            <p14:sldId id="2590"/>
          </p14:sldIdLst>
        </p14:section>
        <p14:section name="Conclusion" id="{58BBB35D-C2ED-4CFF-B3D2-1335FC6C4877}">
          <p14:sldIdLst>
            <p14:sldId id="25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71598A-68E8-4C9C-83AD-A8EB8FCECBAA}" v="51" dt="2025-09-03T22:49:06.8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4660"/>
  </p:normalViewPr>
  <p:slideViewPr>
    <p:cSldViewPr snapToGrid="0">
      <p:cViewPr varScale="1">
        <p:scale>
          <a:sx n="83" d="100"/>
          <a:sy n="83" d="100"/>
        </p:scale>
        <p:origin x="631" y="26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Wong" userId="18dd2c63740e4c54" providerId="LiveId" clId="{A871598A-68E8-4C9C-83AD-A8EB8FCECBAA}"/>
    <pc:docChg chg="undo redo custSel addSld delSld modSld sldOrd modSection">
      <pc:chgData name="Jonathan Wong" userId="18dd2c63740e4c54" providerId="LiveId" clId="{A871598A-68E8-4C9C-83AD-A8EB8FCECBAA}" dt="2025-09-03T22:50:10.590" v="260" actId="47"/>
      <pc:docMkLst>
        <pc:docMk/>
      </pc:docMkLst>
      <pc:sldChg chg="modSp">
        <pc:chgData name="Jonathan Wong" userId="18dd2c63740e4c54" providerId="LiveId" clId="{A871598A-68E8-4C9C-83AD-A8EB8FCECBAA}" dt="2025-09-03T22:04:59.229" v="1" actId="20577"/>
        <pc:sldMkLst>
          <pc:docMk/>
          <pc:sldMk cId="2566314819" sldId="2566"/>
        </pc:sldMkLst>
        <pc:spChg chg="mod">
          <ac:chgData name="Jonathan Wong" userId="18dd2c63740e4c54" providerId="LiveId" clId="{A871598A-68E8-4C9C-83AD-A8EB8FCECBAA}" dt="2025-09-03T22:04:59.229" v="1" actId="20577"/>
          <ac:spMkLst>
            <pc:docMk/>
            <pc:sldMk cId="2566314819" sldId="2566"/>
            <ac:spMk id="4" creationId="{B655FEC1-1423-4560-C624-B7A39B465C16}"/>
          </ac:spMkLst>
        </pc:spChg>
      </pc:sldChg>
      <pc:sldChg chg="modSp modAnim">
        <pc:chgData name="Jonathan Wong" userId="18dd2c63740e4c54" providerId="LiveId" clId="{A871598A-68E8-4C9C-83AD-A8EB8FCECBAA}" dt="2025-09-03T22:06:19.491" v="22" actId="20577"/>
        <pc:sldMkLst>
          <pc:docMk/>
          <pc:sldMk cId="1819915121" sldId="2568"/>
        </pc:sldMkLst>
        <pc:spChg chg="mod">
          <ac:chgData name="Jonathan Wong" userId="18dd2c63740e4c54" providerId="LiveId" clId="{A871598A-68E8-4C9C-83AD-A8EB8FCECBAA}" dt="2025-09-03T22:06:19.491" v="22" actId="20577"/>
          <ac:spMkLst>
            <pc:docMk/>
            <pc:sldMk cId="1819915121" sldId="2568"/>
            <ac:spMk id="4" creationId="{CCDA13D5-E0BA-19FC-2F68-D6F8224B002C}"/>
          </ac:spMkLst>
        </pc:spChg>
      </pc:sldChg>
      <pc:sldChg chg="modSp">
        <pc:chgData name="Jonathan Wong" userId="18dd2c63740e4c54" providerId="LiveId" clId="{A871598A-68E8-4C9C-83AD-A8EB8FCECBAA}" dt="2025-09-03T22:07:00.348" v="37"/>
        <pc:sldMkLst>
          <pc:docMk/>
          <pc:sldMk cId="1722003598" sldId="2569"/>
        </pc:sldMkLst>
        <pc:spChg chg="mod">
          <ac:chgData name="Jonathan Wong" userId="18dd2c63740e4c54" providerId="LiveId" clId="{A871598A-68E8-4C9C-83AD-A8EB8FCECBAA}" dt="2025-09-03T22:07:00.348" v="37"/>
          <ac:spMkLst>
            <pc:docMk/>
            <pc:sldMk cId="1722003598" sldId="2569"/>
            <ac:spMk id="4" creationId="{2896D7C1-52E4-D2C2-A254-79935067E466}"/>
          </ac:spMkLst>
        </pc:spChg>
      </pc:sldChg>
      <pc:sldChg chg="addSp delSp modSp mod delAnim modAnim">
        <pc:chgData name="Jonathan Wong" userId="18dd2c63740e4c54" providerId="LiveId" clId="{A871598A-68E8-4C9C-83AD-A8EB8FCECBAA}" dt="2025-09-03T22:15:54.218" v="99"/>
        <pc:sldMkLst>
          <pc:docMk/>
          <pc:sldMk cId="3704955519" sldId="2572"/>
        </pc:sldMkLst>
        <pc:spChg chg="mod">
          <ac:chgData name="Jonathan Wong" userId="18dd2c63740e4c54" providerId="LiveId" clId="{A871598A-68E8-4C9C-83AD-A8EB8FCECBAA}" dt="2025-09-03T22:15:54.218" v="99"/>
          <ac:spMkLst>
            <pc:docMk/>
            <pc:sldMk cId="3704955519" sldId="2572"/>
            <ac:spMk id="2" creationId="{B9ED0D66-1997-EA33-B73A-ABA04171B4D0}"/>
          </ac:spMkLst>
        </pc:spChg>
        <pc:spChg chg="del mod">
          <ac:chgData name="Jonathan Wong" userId="18dd2c63740e4c54" providerId="LiveId" clId="{A871598A-68E8-4C9C-83AD-A8EB8FCECBAA}" dt="2025-09-03T22:11:12.262" v="68" actId="478"/>
          <ac:spMkLst>
            <pc:docMk/>
            <pc:sldMk cId="3704955519" sldId="2572"/>
            <ac:spMk id="4" creationId="{23E915A2-DED9-9BA1-EB29-9573DC65E659}"/>
          </ac:spMkLst>
        </pc:spChg>
        <pc:spChg chg="add del mod">
          <ac:chgData name="Jonathan Wong" userId="18dd2c63740e4c54" providerId="LiveId" clId="{A871598A-68E8-4C9C-83AD-A8EB8FCECBAA}" dt="2025-09-03T22:09:51.310" v="55" actId="478"/>
          <ac:spMkLst>
            <pc:docMk/>
            <pc:sldMk cId="3704955519" sldId="2572"/>
            <ac:spMk id="6" creationId="{D1735AC2-6B65-F09F-B10E-13A48C692C94}"/>
          </ac:spMkLst>
        </pc:spChg>
        <pc:spChg chg="add del mod">
          <ac:chgData name="Jonathan Wong" userId="18dd2c63740e4c54" providerId="LiveId" clId="{A871598A-68E8-4C9C-83AD-A8EB8FCECBAA}" dt="2025-09-03T22:10:00.582" v="56" actId="478"/>
          <ac:spMkLst>
            <pc:docMk/>
            <pc:sldMk cId="3704955519" sldId="2572"/>
            <ac:spMk id="8" creationId="{07B616E8-F3AB-DD70-06AD-0A61D35E677B}"/>
          </ac:spMkLst>
        </pc:spChg>
        <pc:spChg chg="add del mod">
          <ac:chgData name="Jonathan Wong" userId="18dd2c63740e4c54" providerId="LiveId" clId="{A871598A-68E8-4C9C-83AD-A8EB8FCECBAA}" dt="2025-09-03T22:11:17.188" v="69" actId="478"/>
          <ac:spMkLst>
            <pc:docMk/>
            <pc:sldMk cId="3704955519" sldId="2572"/>
            <ac:spMk id="11" creationId="{A9C852B6-93B1-EDE2-4CFF-594E9B4968D0}"/>
          </ac:spMkLst>
        </pc:spChg>
        <pc:picChg chg="del">
          <ac:chgData name="Jonathan Wong" userId="18dd2c63740e4c54" providerId="LiveId" clId="{A871598A-68E8-4C9C-83AD-A8EB8FCECBAA}" dt="2025-09-03T22:07:38.749" v="38" actId="478"/>
          <ac:picMkLst>
            <pc:docMk/>
            <pc:sldMk cId="3704955519" sldId="2572"/>
            <ac:picMk id="5" creationId="{1D305312-6EDF-4EC6-A547-46C7E46E1BB2}"/>
          </ac:picMkLst>
        </pc:picChg>
        <pc:picChg chg="add del">
          <ac:chgData name="Jonathan Wong" userId="18dd2c63740e4c54" providerId="LiveId" clId="{A871598A-68E8-4C9C-83AD-A8EB8FCECBAA}" dt="2025-09-03T22:11:53.703" v="71" actId="22"/>
          <ac:picMkLst>
            <pc:docMk/>
            <pc:sldMk cId="3704955519" sldId="2572"/>
            <ac:picMk id="15" creationId="{C4F83519-337A-7FA3-22A5-CBBB6B727C8B}"/>
          </ac:picMkLst>
        </pc:picChg>
        <pc:picChg chg="add del">
          <ac:chgData name="Jonathan Wong" userId="18dd2c63740e4c54" providerId="LiveId" clId="{A871598A-68E8-4C9C-83AD-A8EB8FCECBAA}" dt="2025-09-03T22:12:14.957" v="73" actId="22"/>
          <ac:picMkLst>
            <pc:docMk/>
            <pc:sldMk cId="3704955519" sldId="2572"/>
            <ac:picMk id="19" creationId="{860A17ED-F4FB-485A-DF5E-C89D69C424DB}"/>
          </ac:picMkLst>
        </pc:picChg>
        <pc:picChg chg="add mod">
          <ac:chgData name="Jonathan Wong" userId="18dd2c63740e4c54" providerId="LiveId" clId="{A871598A-68E8-4C9C-83AD-A8EB8FCECBAA}" dt="2025-09-03T22:12:50.050" v="77" actId="14100"/>
          <ac:picMkLst>
            <pc:docMk/>
            <pc:sldMk cId="3704955519" sldId="2572"/>
            <ac:picMk id="21" creationId="{56DBB792-2D20-0CCC-A0F8-4AEE6504FA70}"/>
          </ac:picMkLst>
        </pc:picChg>
      </pc:sldChg>
      <pc:sldChg chg="add del">
        <pc:chgData name="Jonathan Wong" userId="18dd2c63740e4c54" providerId="LiveId" clId="{A871598A-68E8-4C9C-83AD-A8EB8FCECBAA}" dt="2025-09-03T22:16:13.130" v="100" actId="47"/>
        <pc:sldMkLst>
          <pc:docMk/>
          <pc:sldMk cId="2351840918" sldId="2573"/>
        </pc:sldMkLst>
      </pc:sldChg>
      <pc:sldChg chg="addSp delSp modSp mod addAnim delAnim">
        <pc:chgData name="Jonathan Wong" userId="18dd2c63740e4c54" providerId="LiveId" clId="{A871598A-68E8-4C9C-83AD-A8EB8FCECBAA}" dt="2025-09-03T22:28:31.562" v="174" actId="1076"/>
        <pc:sldMkLst>
          <pc:docMk/>
          <pc:sldMk cId="2942136830" sldId="2574"/>
        </pc:sldMkLst>
        <pc:spChg chg="mod">
          <ac:chgData name="Jonathan Wong" userId="18dd2c63740e4c54" providerId="LiveId" clId="{A871598A-68E8-4C9C-83AD-A8EB8FCECBAA}" dt="2025-09-03T22:16:44.005" v="117" actId="27636"/>
          <ac:spMkLst>
            <pc:docMk/>
            <pc:sldMk cId="2942136830" sldId="2574"/>
            <ac:spMk id="2" creationId="{19977521-F219-AC84-0828-72F45B91AF9D}"/>
          </ac:spMkLst>
        </pc:spChg>
        <pc:spChg chg="add del">
          <ac:chgData name="Jonathan Wong" userId="18dd2c63740e4c54" providerId="LiveId" clId="{A871598A-68E8-4C9C-83AD-A8EB8FCECBAA}" dt="2025-09-03T22:16:59.787" v="119" actId="478"/>
          <ac:spMkLst>
            <pc:docMk/>
            <pc:sldMk cId="2942136830" sldId="2574"/>
            <ac:spMk id="4" creationId="{04DEDE6D-BBED-1F88-99D1-A65CECC6805D}"/>
          </ac:spMkLst>
        </pc:spChg>
        <pc:spChg chg="add del mod">
          <ac:chgData name="Jonathan Wong" userId="18dd2c63740e4c54" providerId="LiveId" clId="{A871598A-68E8-4C9C-83AD-A8EB8FCECBAA}" dt="2025-09-03T22:15:00.879" v="86" actId="478"/>
          <ac:spMkLst>
            <pc:docMk/>
            <pc:sldMk cId="2942136830" sldId="2574"/>
            <ac:spMk id="6" creationId="{CB1B7B80-F5A8-7E40-AD56-043216653B81}"/>
          </ac:spMkLst>
        </pc:spChg>
        <pc:spChg chg="add del mod">
          <ac:chgData name="Jonathan Wong" userId="18dd2c63740e4c54" providerId="LiveId" clId="{A871598A-68E8-4C9C-83AD-A8EB8FCECBAA}" dt="2025-09-03T22:14:59.949" v="84" actId="478"/>
          <ac:spMkLst>
            <pc:docMk/>
            <pc:sldMk cId="2942136830" sldId="2574"/>
            <ac:spMk id="8" creationId="{B7E43FC7-1464-DA67-AC85-507C69127824}"/>
          </ac:spMkLst>
        </pc:spChg>
        <pc:spChg chg="add del mod">
          <ac:chgData name="Jonathan Wong" userId="18dd2c63740e4c54" providerId="LiveId" clId="{A871598A-68E8-4C9C-83AD-A8EB8FCECBAA}" dt="2025-09-03T22:16:51.361" v="118" actId="478"/>
          <ac:spMkLst>
            <pc:docMk/>
            <pc:sldMk cId="2942136830" sldId="2574"/>
            <ac:spMk id="11" creationId="{C967FFBB-9A1C-C3C9-6AFE-CDF8F648F10D}"/>
          </ac:spMkLst>
        </pc:spChg>
        <pc:spChg chg="add del mod">
          <ac:chgData name="Jonathan Wong" userId="18dd2c63740e4c54" providerId="LiveId" clId="{A871598A-68E8-4C9C-83AD-A8EB8FCECBAA}" dt="2025-09-03T22:17:06.733" v="120" actId="478"/>
          <ac:spMkLst>
            <pc:docMk/>
            <pc:sldMk cId="2942136830" sldId="2574"/>
            <ac:spMk id="15" creationId="{90013A3B-8DA3-4ED8-14D1-7A4B2A9F9DA4}"/>
          </ac:spMkLst>
        </pc:spChg>
        <pc:picChg chg="add del">
          <ac:chgData name="Jonathan Wong" userId="18dd2c63740e4c54" providerId="LiveId" clId="{A871598A-68E8-4C9C-83AD-A8EB8FCECBAA}" dt="2025-09-03T22:16:34.633" v="115" actId="478"/>
          <ac:picMkLst>
            <pc:docMk/>
            <pc:sldMk cId="2942136830" sldId="2574"/>
            <ac:picMk id="5" creationId="{77EAE866-5D02-4909-9EDC-FA4A223619B9}"/>
          </ac:picMkLst>
        </pc:picChg>
        <pc:picChg chg="add del mod modCrop">
          <ac:chgData name="Jonathan Wong" userId="18dd2c63740e4c54" providerId="LiveId" clId="{A871598A-68E8-4C9C-83AD-A8EB8FCECBAA}" dt="2025-09-03T22:28:31.562" v="174" actId="1076"/>
          <ac:picMkLst>
            <pc:docMk/>
            <pc:sldMk cId="2942136830" sldId="2574"/>
            <ac:picMk id="19" creationId="{61305119-706C-B14B-3785-CF4166393A6E}"/>
          </ac:picMkLst>
        </pc:picChg>
        <pc:picChg chg="add del mod modCrop">
          <ac:chgData name="Jonathan Wong" userId="18dd2c63740e4c54" providerId="LiveId" clId="{A871598A-68E8-4C9C-83AD-A8EB8FCECBAA}" dt="2025-09-03T22:26:57.517" v="171" actId="22"/>
          <ac:picMkLst>
            <pc:docMk/>
            <pc:sldMk cId="2942136830" sldId="2574"/>
            <ac:picMk id="21" creationId="{B161B6E4-D502-9B28-0158-A2217AFA1959}"/>
          </ac:picMkLst>
        </pc:picChg>
      </pc:sldChg>
      <pc:sldChg chg="addSp delSp modSp mod">
        <pc:chgData name="Jonathan Wong" userId="18dd2c63740e4c54" providerId="LiveId" clId="{A871598A-68E8-4C9C-83AD-A8EB8FCECBAA}" dt="2025-09-03T22:23:22.102" v="158" actId="14100"/>
        <pc:sldMkLst>
          <pc:docMk/>
          <pc:sldMk cId="3253141350" sldId="2576"/>
        </pc:sldMkLst>
        <pc:spChg chg="mod">
          <ac:chgData name="Jonathan Wong" userId="18dd2c63740e4c54" providerId="LiveId" clId="{A871598A-68E8-4C9C-83AD-A8EB8FCECBAA}" dt="2025-09-03T22:22:32.260" v="143" actId="26606"/>
          <ac:spMkLst>
            <pc:docMk/>
            <pc:sldMk cId="3253141350" sldId="2576"/>
            <ac:spMk id="2" creationId="{EFDA0313-DB2C-A1EB-69E4-04C615F4449A}"/>
          </ac:spMkLst>
        </pc:spChg>
        <pc:spChg chg="mod">
          <ac:chgData name="Jonathan Wong" userId="18dd2c63740e4c54" providerId="LiveId" clId="{A871598A-68E8-4C9C-83AD-A8EB8FCECBAA}" dt="2025-09-03T22:22:32.260" v="143" actId="26606"/>
          <ac:spMkLst>
            <pc:docMk/>
            <pc:sldMk cId="3253141350" sldId="2576"/>
            <ac:spMk id="4" creationId="{2B4FF045-2E2B-0C64-02E8-FA98015CBD1C}"/>
          </ac:spMkLst>
        </pc:spChg>
        <pc:spChg chg="add del mod">
          <ac:chgData name="Jonathan Wong" userId="18dd2c63740e4c54" providerId="LiveId" clId="{A871598A-68E8-4C9C-83AD-A8EB8FCECBAA}" dt="2025-09-03T22:19:38.355" v="125" actId="478"/>
          <ac:spMkLst>
            <pc:docMk/>
            <pc:sldMk cId="3253141350" sldId="2576"/>
            <ac:spMk id="6" creationId="{031B28AC-5A41-75F9-C11A-1DD126FF7CDB}"/>
          </ac:spMkLst>
        </pc:spChg>
        <pc:spChg chg="del">
          <ac:chgData name="Jonathan Wong" userId="18dd2c63740e4c54" providerId="LiveId" clId="{A871598A-68E8-4C9C-83AD-A8EB8FCECBAA}" dt="2025-09-03T22:22:32.260" v="143" actId="26606"/>
          <ac:spMkLst>
            <pc:docMk/>
            <pc:sldMk cId="3253141350" sldId="2576"/>
            <ac:spMk id="14" creationId="{E49D7415-2F11-44C2-B6AA-13A25B6814B9}"/>
          </ac:spMkLst>
        </pc:spChg>
        <pc:spChg chg="add">
          <ac:chgData name="Jonathan Wong" userId="18dd2c63740e4c54" providerId="LiveId" clId="{A871598A-68E8-4C9C-83AD-A8EB8FCECBAA}" dt="2025-09-03T22:22:32.260" v="143" actId="26606"/>
          <ac:spMkLst>
            <pc:docMk/>
            <pc:sldMk cId="3253141350" sldId="2576"/>
            <ac:spMk id="28" creationId="{578EB459-3385-4BF6-A9E1-154CBA2510D6}"/>
          </ac:spMkLst>
        </pc:spChg>
        <pc:picChg chg="del">
          <ac:chgData name="Jonathan Wong" userId="18dd2c63740e4c54" providerId="LiveId" clId="{A871598A-68E8-4C9C-83AD-A8EB8FCECBAA}" dt="2025-09-03T22:19:33.403" v="124" actId="478"/>
          <ac:picMkLst>
            <pc:docMk/>
            <pc:sldMk cId="3253141350" sldId="2576"/>
            <ac:picMk id="5" creationId="{05C223D3-7FC3-49CC-813F-413579148D59}"/>
          </ac:picMkLst>
        </pc:picChg>
        <pc:picChg chg="add mod">
          <ac:chgData name="Jonathan Wong" userId="18dd2c63740e4c54" providerId="LiveId" clId="{A871598A-68E8-4C9C-83AD-A8EB8FCECBAA}" dt="2025-09-03T22:23:08.470" v="154" actId="1076"/>
          <ac:picMkLst>
            <pc:docMk/>
            <pc:sldMk cId="3253141350" sldId="2576"/>
            <ac:picMk id="8" creationId="{69916F64-C8F8-47EA-612C-8DC5FFCA1F09}"/>
          </ac:picMkLst>
        </pc:picChg>
        <pc:picChg chg="add del mod">
          <ac:chgData name="Jonathan Wong" userId="18dd2c63740e4c54" providerId="LiveId" clId="{A871598A-68E8-4C9C-83AD-A8EB8FCECBAA}" dt="2025-09-03T22:21:00.335" v="136" actId="478"/>
          <ac:picMkLst>
            <pc:docMk/>
            <pc:sldMk cId="3253141350" sldId="2576"/>
            <ac:picMk id="11" creationId="{D7C6A398-8E0A-A7AF-C054-F76C276103FC}"/>
          </ac:picMkLst>
        </pc:picChg>
        <pc:picChg chg="add mod ord">
          <ac:chgData name="Jonathan Wong" userId="18dd2c63740e4c54" providerId="LiveId" clId="{A871598A-68E8-4C9C-83AD-A8EB8FCECBAA}" dt="2025-09-03T22:23:14.255" v="156" actId="14100"/>
          <ac:picMkLst>
            <pc:docMk/>
            <pc:sldMk cId="3253141350" sldId="2576"/>
            <ac:picMk id="15" creationId="{9AF764AF-7F13-F113-9DDE-19865EBD9EAB}"/>
          </ac:picMkLst>
        </pc:picChg>
        <pc:picChg chg="add mod">
          <ac:chgData name="Jonathan Wong" userId="18dd2c63740e4c54" providerId="LiveId" clId="{A871598A-68E8-4C9C-83AD-A8EB8FCECBAA}" dt="2025-09-03T22:23:22.102" v="158" actId="14100"/>
          <ac:picMkLst>
            <pc:docMk/>
            <pc:sldMk cId="3253141350" sldId="2576"/>
            <ac:picMk id="19" creationId="{95C0422C-78EC-5CE2-5E67-C8E092028C30}"/>
          </ac:picMkLst>
        </pc:picChg>
        <pc:cxnChg chg="del">
          <ac:chgData name="Jonathan Wong" userId="18dd2c63740e4c54" providerId="LiveId" clId="{A871598A-68E8-4C9C-83AD-A8EB8FCECBAA}" dt="2025-09-03T22:22:32.260" v="143" actId="26606"/>
          <ac:cxnSpMkLst>
            <pc:docMk/>
            <pc:sldMk cId="3253141350" sldId="2576"/>
            <ac:cxnSpMk id="12" creationId="{085AA86F-6A4D-4BCB-A045-D992CDC2959B}"/>
          </ac:cxnSpMkLst>
        </pc:cxnChg>
        <pc:cxnChg chg="del">
          <ac:chgData name="Jonathan Wong" userId="18dd2c63740e4c54" providerId="LiveId" clId="{A871598A-68E8-4C9C-83AD-A8EB8FCECBAA}" dt="2025-09-03T22:22:32.260" v="143" actId="26606"/>
          <ac:cxnSpMkLst>
            <pc:docMk/>
            <pc:sldMk cId="3253141350" sldId="2576"/>
            <ac:cxnSpMk id="18" creationId="{B810270D-76A7-44B3-9746-7EDF5788602E}"/>
          </ac:cxnSpMkLst>
        </pc:cxnChg>
        <pc:cxnChg chg="add">
          <ac:chgData name="Jonathan Wong" userId="18dd2c63740e4c54" providerId="LiveId" clId="{A871598A-68E8-4C9C-83AD-A8EB8FCECBAA}" dt="2025-09-03T22:22:32.260" v="143" actId="26606"/>
          <ac:cxnSpMkLst>
            <pc:docMk/>
            <pc:sldMk cId="3253141350" sldId="2576"/>
            <ac:cxnSpMk id="32" creationId="{BC7C108B-6977-4FF2-B463-D8370F3EBB74}"/>
          </ac:cxnSpMkLst>
        </pc:cxnChg>
      </pc:sldChg>
      <pc:sldChg chg="addSp delSp modSp mod ord delAnim">
        <pc:chgData name="Jonathan Wong" userId="18dd2c63740e4c54" providerId="LiveId" clId="{A871598A-68E8-4C9C-83AD-A8EB8FCECBAA}" dt="2025-09-03T22:31:00.986" v="182" actId="14100"/>
        <pc:sldMkLst>
          <pc:docMk/>
          <pc:sldMk cId="3126986573" sldId="2577"/>
        </pc:sldMkLst>
        <pc:spChg chg="mod">
          <ac:chgData name="Jonathan Wong" userId="18dd2c63740e4c54" providerId="LiveId" clId="{A871598A-68E8-4C9C-83AD-A8EB8FCECBAA}" dt="2025-09-03T22:29:18.618" v="179" actId="14100"/>
          <ac:spMkLst>
            <pc:docMk/>
            <pc:sldMk cId="3126986573" sldId="2577"/>
            <ac:spMk id="2" creationId="{DA0968EB-B712-38C3-2E54-2848F4412E0C}"/>
          </ac:spMkLst>
        </pc:spChg>
        <pc:spChg chg="del">
          <ac:chgData name="Jonathan Wong" userId="18dd2c63740e4c54" providerId="LiveId" clId="{A871598A-68E8-4C9C-83AD-A8EB8FCECBAA}" dt="2025-09-03T22:29:06.786" v="177" actId="478"/>
          <ac:spMkLst>
            <pc:docMk/>
            <pc:sldMk cId="3126986573" sldId="2577"/>
            <ac:spMk id="4" creationId="{9E3F5FC1-0181-630F-787A-5032FFA921EB}"/>
          </ac:spMkLst>
        </pc:spChg>
        <pc:spChg chg="add del mod">
          <ac:chgData name="Jonathan Wong" userId="18dd2c63740e4c54" providerId="LiveId" clId="{A871598A-68E8-4C9C-83AD-A8EB8FCECBAA}" dt="2025-09-03T22:29:03.237" v="176" actId="478"/>
          <ac:spMkLst>
            <pc:docMk/>
            <pc:sldMk cId="3126986573" sldId="2577"/>
            <ac:spMk id="6" creationId="{13EB2417-7C47-4EB2-2CEE-7F986BFE49D9}"/>
          </ac:spMkLst>
        </pc:spChg>
        <pc:spChg chg="add del mod">
          <ac:chgData name="Jonathan Wong" userId="18dd2c63740e4c54" providerId="LiveId" clId="{A871598A-68E8-4C9C-83AD-A8EB8FCECBAA}" dt="2025-09-03T22:29:10.739" v="178" actId="478"/>
          <ac:spMkLst>
            <pc:docMk/>
            <pc:sldMk cId="3126986573" sldId="2577"/>
            <ac:spMk id="8" creationId="{39CB1108-855F-BCCE-E94E-FB27B4382EBF}"/>
          </ac:spMkLst>
        </pc:spChg>
        <pc:picChg chg="del">
          <ac:chgData name="Jonathan Wong" userId="18dd2c63740e4c54" providerId="LiveId" clId="{A871598A-68E8-4C9C-83AD-A8EB8FCECBAA}" dt="2025-09-03T22:29:00.650" v="175" actId="478"/>
          <ac:picMkLst>
            <pc:docMk/>
            <pc:sldMk cId="3126986573" sldId="2577"/>
            <ac:picMk id="5" creationId="{098F37B5-60FE-42BF-898A-94C8B2046D94}"/>
          </ac:picMkLst>
        </pc:picChg>
        <pc:picChg chg="add mod">
          <ac:chgData name="Jonathan Wong" userId="18dd2c63740e4c54" providerId="LiveId" clId="{A871598A-68E8-4C9C-83AD-A8EB8FCECBAA}" dt="2025-09-03T22:31:00.986" v="182" actId="14100"/>
          <ac:picMkLst>
            <pc:docMk/>
            <pc:sldMk cId="3126986573" sldId="2577"/>
            <ac:picMk id="11" creationId="{82AAEAF4-F286-FE92-2CAF-51552E219D08}"/>
          </ac:picMkLst>
        </pc:picChg>
      </pc:sldChg>
      <pc:sldChg chg="del">
        <pc:chgData name="Jonathan Wong" userId="18dd2c63740e4c54" providerId="LiveId" clId="{A871598A-68E8-4C9C-83AD-A8EB8FCECBAA}" dt="2025-09-03T22:31:39.221" v="183" actId="47"/>
        <pc:sldMkLst>
          <pc:docMk/>
          <pc:sldMk cId="3367187813" sldId="2578"/>
        </pc:sldMkLst>
      </pc:sldChg>
      <pc:sldChg chg="addSp delSp modSp mod">
        <pc:chgData name="Jonathan Wong" userId="18dd2c63740e4c54" providerId="LiveId" clId="{A871598A-68E8-4C9C-83AD-A8EB8FCECBAA}" dt="2025-09-03T22:34:19.840" v="205" actId="14100"/>
        <pc:sldMkLst>
          <pc:docMk/>
          <pc:sldMk cId="2673768145" sldId="2580"/>
        </pc:sldMkLst>
        <pc:spChg chg="mod">
          <ac:chgData name="Jonathan Wong" userId="18dd2c63740e4c54" providerId="LiveId" clId="{A871598A-68E8-4C9C-83AD-A8EB8FCECBAA}" dt="2025-09-03T22:32:07.312" v="185" actId="20577"/>
          <ac:spMkLst>
            <pc:docMk/>
            <pc:sldMk cId="2673768145" sldId="2580"/>
            <ac:spMk id="4" creationId="{3BD90F96-ECC2-15DA-63CC-F428BB3565DD}"/>
          </ac:spMkLst>
        </pc:spChg>
        <pc:spChg chg="add del mod">
          <ac:chgData name="Jonathan Wong" userId="18dd2c63740e4c54" providerId="LiveId" clId="{A871598A-68E8-4C9C-83AD-A8EB8FCECBAA}" dt="2025-09-03T22:32:15.472" v="187" actId="478"/>
          <ac:spMkLst>
            <pc:docMk/>
            <pc:sldMk cId="2673768145" sldId="2580"/>
            <ac:spMk id="6" creationId="{BF20BEB0-B00C-684A-74F9-65E65866A9C2}"/>
          </ac:spMkLst>
        </pc:spChg>
        <pc:picChg chg="del">
          <ac:chgData name="Jonathan Wong" userId="18dd2c63740e4c54" providerId="LiveId" clId="{A871598A-68E8-4C9C-83AD-A8EB8FCECBAA}" dt="2025-09-03T22:32:10.841" v="186" actId="478"/>
          <ac:picMkLst>
            <pc:docMk/>
            <pc:sldMk cId="2673768145" sldId="2580"/>
            <ac:picMk id="5" creationId="{3FF8648B-6989-4365-B355-43A5B7B9CD55}"/>
          </ac:picMkLst>
        </pc:picChg>
        <pc:picChg chg="add mod">
          <ac:chgData name="Jonathan Wong" userId="18dd2c63740e4c54" providerId="LiveId" clId="{A871598A-68E8-4C9C-83AD-A8EB8FCECBAA}" dt="2025-09-03T22:34:19.840" v="205" actId="14100"/>
          <ac:picMkLst>
            <pc:docMk/>
            <pc:sldMk cId="2673768145" sldId="2580"/>
            <ac:picMk id="8" creationId="{A19A326C-F316-FEA3-D7DF-F0E844918FBA}"/>
          </ac:picMkLst>
        </pc:picChg>
        <pc:picChg chg="add del mod">
          <ac:chgData name="Jonathan Wong" userId="18dd2c63740e4c54" providerId="LiveId" clId="{A871598A-68E8-4C9C-83AD-A8EB8FCECBAA}" dt="2025-09-03T22:33:42.106" v="198" actId="22"/>
          <ac:picMkLst>
            <pc:docMk/>
            <pc:sldMk cId="2673768145" sldId="2580"/>
            <ac:picMk id="11" creationId="{B4D35680-6C1D-FDD9-8EB8-B74210A991CC}"/>
          </ac:picMkLst>
        </pc:picChg>
        <pc:picChg chg="add mod">
          <ac:chgData name="Jonathan Wong" userId="18dd2c63740e4c54" providerId="LiveId" clId="{A871598A-68E8-4C9C-83AD-A8EB8FCECBAA}" dt="2025-09-03T22:34:05.716" v="201" actId="1076"/>
          <ac:picMkLst>
            <pc:docMk/>
            <pc:sldMk cId="2673768145" sldId="2580"/>
            <ac:picMk id="15" creationId="{3B2686CA-2ABE-17AB-A2BD-775035B1172D}"/>
          </ac:picMkLst>
        </pc:picChg>
      </pc:sldChg>
      <pc:sldChg chg="del">
        <pc:chgData name="Jonathan Wong" userId="18dd2c63740e4c54" providerId="LiveId" clId="{A871598A-68E8-4C9C-83AD-A8EB8FCECBAA}" dt="2025-09-03T22:34:51.457" v="206" actId="47"/>
        <pc:sldMkLst>
          <pc:docMk/>
          <pc:sldMk cId="1461798894" sldId="2581"/>
        </pc:sldMkLst>
      </pc:sldChg>
      <pc:sldChg chg="addSp delSp modSp mod">
        <pc:chgData name="Jonathan Wong" userId="18dd2c63740e4c54" providerId="LiveId" clId="{A871598A-68E8-4C9C-83AD-A8EB8FCECBAA}" dt="2025-09-03T22:41:49.463" v="251" actId="14100"/>
        <pc:sldMkLst>
          <pc:docMk/>
          <pc:sldMk cId="1071751662" sldId="2582"/>
        </pc:sldMkLst>
        <pc:spChg chg="mod">
          <ac:chgData name="Jonathan Wong" userId="18dd2c63740e4c54" providerId="LiveId" clId="{A871598A-68E8-4C9C-83AD-A8EB8FCECBAA}" dt="2025-09-03T22:36:25.915" v="213" actId="14100"/>
          <ac:spMkLst>
            <pc:docMk/>
            <pc:sldMk cId="1071751662" sldId="2582"/>
            <ac:spMk id="2" creationId="{DEB084BE-8D5E-B952-7FCA-2D418F9597A1}"/>
          </ac:spMkLst>
        </pc:spChg>
        <pc:spChg chg="mod">
          <ac:chgData name="Jonathan Wong" userId="18dd2c63740e4c54" providerId="LiveId" clId="{A871598A-68E8-4C9C-83AD-A8EB8FCECBAA}" dt="2025-09-03T22:36:30.281" v="214" actId="1076"/>
          <ac:spMkLst>
            <pc:docMk/>
            <pc:sldMk cId="1071751662" sldId="2582"/>
            <ac:spMk id="4" creationId="{2630E136-F7DD-58CB-D5F3-788E16449DAA}"/>
          </ac:spMkLst>
        </pc:spChg>
        <pc:spChg chg="add del mod">
          <ac:chgData name="Jonathan Wong" userId="18dd2c63740e4c54" providerId="LiveId" clId="{A871598A-68E8-4C9C-83AD-A8EB8FCECBAA}" dt="2025-09-03T22:35:34.158" v="208" actId="478"/>
          <ac:spMkLst>
            <pc:docMk/>
            <pc:sldMk cId="1071751662" sldId="2582"/>
            <ac:spMk id="6" creationId="{039E2A35-A274-B9D8-96A9-DDAC20C0807F}"/>
          </ac:spMkLst>
        </pc:spChg>
        <pc:picChg chg="del">
          <ac:chgData name="Jonathan Wong" userId="18dd2c63740e4c54" providerId="LiveId" clId="{A871598A-68E8-4C9C-83AD-A8EB8FCECBAA}" dt="2025-09-03T22:35:28.677" v="207" actId="478"/>
          <ac:picMkLst>
            <pc:docMk/>
            <pc:sldMk cId="1071751662" sldId="2582"/>
            <ac:picMk id="5" creationId="{C3651755-640B-4F24-9FA1-0D63C83303AF}"/>
          </ac:picMkLst>
        </pc:picChg>
        <pc:picChg chg="add mod">
          <ac:chgData name="Jonathan Wong" userId="18dd2c63740e4c54" providerId="LiveId" clId="{A871598A-68E8-4C9C-83AD-A8EB8FCECBAA}" dt="2025-09-03T22:36:33.778" v="215" actId="1076"/>
          <ac:picMkLst>
            <pc:docMk/>
            <pc:sldMk cId="1071751662" sldId="2582"/>
            <ac:picMk id="8" creationId="{9CFF40B9-60FF-3EAE-E8C0-43A2CEF7CADC}"/>
          </ac:picMkLst>
        </pc:picChg>
        <pc:picChg chg="add mod modCrop">
          <ac:chgData name="Jonathan Wong" userId="18dd2c63740e4c54" providerId="LiveId" clId="{A871598A-68E8-4C9C-83AD-A8EB8FCECBAA}" dt="2025-09-03T22:41:49.463" v="251" actId="14100"/>
          <ac:picMkLst>
            <pc:docMk/>
            <pc:sldMk cId="1071751662" sldId="2582"/>
            <ac:picMk id="11" creationId="{4D11EF76-9ABD-0ABA-F280-6ABDAB6E34AF}"/>
          </ac:picMkLst>
        </pc:picChg>
      </pc:sldChg>
      <pc:sldChg chg="addSp delSp modSp mod">
        <pc:chgData name="Jonathan Wong" userId="18dd2c63740e4c54" providerId="LiveId" clId="{A871598A-68E8-4C9C-83AD-A8EB8FCECBAA}" dt="2025-09-03T22:50:00.397" v="259" actId="14100"/>
        <pc:sldMkLst>
          <pc:docMk/>
          <pc:sldMk cId="1580641410" sldId="2584"/>
        </pc:sldMkLst>
        <pc:spChg chg="mod">
          <ac:chgData name="Jonathan Wong" userId="18dd2c63740e4c54" providerId="LiveId" clId="{A871598A-68E8-4C9C-83AD-A8EB8FCECBAA}" dt="2025-09-03T22:39:19.267" v="230" actId="20577"/>
          <ac:spMkLst>
            <pc:docMk/>
            <pc:sldMk cId="1580641410" sldId="2584"/>
            <ac:spMk id="4" creationId="{0A8433F8-EDC8-D584-9164-B0A3DF43349C}"/>
          </ac:spMkLst>
        </pc:spChg>
        <pc:spChg chg="add del mod">
          <ac:chgData name="Jonathan Wong" userId="18dd2c63740e4c54" providerId="LiveId" clId="{A871598A-68E8-4C9C-83AD-A8EB8FCECBAA}" dt="2025-09-03T22:38:28.387" v="224" actId="478"/>
          <ac:spMkLst>
            <pc:docMk/>
            <pc:sldMk cId="1580641410" sldId="2584"/>
            <ac:spMk id="6" creationId="{39A6C9AE-ADDA-0678-E208-21A1F473409E}"/>
          </ac:spMkLst>
        </pc:spChg>
        <pc:spChg chg="add mod">
          <ac:chgData name="Jonathan Wong" userId="18dd2c63740e4c54" providerId="LiveId" clId="{A871598A-68E8-4C9C-83AD-A8EB8FCECBAA}" dt="2025-09-03T22:50:00.397" v="259" actId="14100"/>
          <ac:spMkLst>
            <pc:docMk/>
            <pc:sldMk cId="1580641410" sldId="2584"/>
            <ac:spMk id="19" creationId="{B79FD1B0-1394-8967-7EC7-2FEBE766D7C2}"/>
          </ac:spMkLst>
        </pc:spChg>
        <pc:picChg chg="del">
          <ac:chgData name="Jonathan Wong" userId="18dd2c63740e4c54" providerId="LiveId" clId="{A871598A-68E8-4C9C-83AD-A8EB8FCECBAA}" dt="2025-09-03T22:38:24.880" v="223" actId="478"/>
          <ac:picMkLst>
            <pc:docMk/>
            <pc:sldMk cId="1580641410" sldId="2584"/>
            <ac:picMk id="5" creationId="{C52B5165-A3C6-4CB9-AC16-3173007CB22F}"/>
          </ac:picMkLst>
        </pc:picChg>
        <pc:picChg chg="add del mod">
          <ac:chgData name="Jonathan Wong" userId="18dd2c63740e4c54" providerId="LiveId" clId="{A871598A-68E8-4C9C-83AD-A8EB8FCECBAA}" dt="2025-09-03T22:40:43.347" v="237" actId="478"/>
          <ac:picMkLst>
            <pc:docMk/>
            <pc:sldMk cId="1580641410" sldId="2584"/>
            <ac:picMk id="8" creationId="{BB18E2C7-1908-93D0-000B-A7A60CDE4575}"/>
          </ac:picMkLst>
        </pc:picChg>
        <pc:picChg chg="add del mod">
          <ac:chgData name="Jonathan Wong" userId="18dd2c63740e4c54" providerId="LiveId" clId="{A871598A-68E8-4C9C-83AD-A8EB8FCECBAA}" dt="2025-09-03T22:48:58.361" v="252" actId="21"/>
          <ac:picMkLst>
            <pc:docMk/>
            <pc:sldMk cId="1580641410" sldId="2584"/>
            <ac:picMk id="11" creationId="{FFE8E341-E8D5-8700-616D-04638D3EE3BC}"/>
          </ac:picMkLst>
        </pc:picChg>
        <pc:picChg chg="add mod">
          <ac:chgData name="Jonathan Wong" userId="18dd2c63740e4c54" providerId="LiveId" clId="{A871598A-68E8-4C9C-83AD-A8EB8FCECBAA}" dt="2025-09-03T22:40:52.007" v="240" actId="1076"/>
          <ac:picMkLst>
            <pc:docMk/>
            <pc:sldMk cId="1580641410" sldId="2584"/>
            <ac:picMk id="15" creationId="{819A4E9D-7433-9523-339A-9851030572C9}"/>
          </ac:picMkLst>
        </pc:picChg>
      </pc:sldChg>
      <pc:sldChg chg="del">
        <pc:chgData name="Jonathan Wong" userId="18dd2c63740e4c54" providerId="LiveId" clId="{A871598A-68E8-4C9C-83AD-A8EB8FCECBAA}" dt="2025-09-03T22:50:10.590" v="260" actId="47"/>
        <pc:sldMkLst>
          <pc:docMk/>
          <pc:sldMk cId="524713154" sldId="2585"/>
        </pc:sldMkLst>
      </pc:sldChg>
      <pc:sldChg chg="addSp delSp modSp mod">
        <pc:chgData name="Jonathan Wong" userId="18dd2c63740e4c54" providerId="LiveId" clId="{A871598A-68E8-4C9C-83AD-A8EB8FCECBAA}" dt="2025-09-03T22:49:18.873" v="256" actId="1076"/>
        <pc:sldMkLst>
          <pc:docMk/>
          <pc:sldMk cId="3259329797" sldId="2586"/>
        </pc:sldMkLst>
        <pc:spChg chg="add del mod">
          <ac:chgData name="Jonathan Wong" userId="18dd2c63740e4c54" providerId="LiveId" clId="{A871598A-68E8-4C9C-83AD-A8EB8FCECBAA}" dt="2025-09-03T22:49:13.029" v="255" actId="478"/>
          <ac:spMkLst>
            <pc:docMk/>
            <pc:sldMk cId="3259329797" sldId="2586"/>
            <ac:spMk id="6" creationId="{1018AAD1-E8D4-0DB7-14B3-E1F469A8264D}"/>
          </ac:spMkLst>
        </pc:spChg>
        <pc:picChg chg="del">
          <ac:chgData name="Jonathan Wong" userId="18dd2c63740e4c54" providerId="LiveId" clId="{A871598A-68E8-4C9C-83AD-A8EB8FCECBAA}" dt="2025-09-03T22:49:04.622" v="253" actId="478"/>
          <ac:picMkLst>
            <pc:docMk/>
            <pc:sldMk cId="3259329797" sldId="2586"/>
            <ac:picMk id="5" creationId="{B8D5C561-A596-456F-87B5-A7C1F2614AF8}"/>
          </ac:picMkLst>
        </pc:picChg>
        <pc:picChg chg="add mod">
          <ac:chgData name="Jonathan Wong" userId="18dd2c63740e4c54" providerId="LiveId" clId="{A871598A-68E8-4C9C-83AD-A8EB8FCECBAA}" dt="2025-09-03T22:49:18.873" v="256" actId="1076"/>
          <ac:picMkLst>
            <pc:docMk/>
            <pc:sldMk cId="3259329797" sldId="2586"/>
            <ac:picMk id="11" creationId="{FFE8E341-E8D5-8700-616D-04638D3EE3BC}"/>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A7DD2E-3B8E-40EA-8D9D-C6E7C51B85DC}"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HK"/>
        </a:p>
      </dgm:t>
    </dgm:pt>
    <dgm:pt modelId="{BAB4C135-9AEB-4317-B947-193DAF5EC6F8}">
      <dgm:prSet/>
      <dgm:spPr/>
      <dgm:t>
        <a:bodyPr/>
        <a:lstStyle/>
        <a:p>
          <a:pPr>
            <a:lnSpc>
              <a:spcPct val="100000"/>
            </a:lnSpc>
            <a:defRPr b="1"/>
          </a:pPr>
          <a:r>
            <a:rPr lang="en-HK"/>
            <a:t>Targeted Safety Interventions</a:t>
          </a:r>
        </a:p>
      </dgm:t>
    </dgm:pt>
    <dgm:pt modelId="{8A90B7B4-D093-4379-9A96-F7E0F4AD62AA}" type="parTrans" cxnId="{F48E678E-01B2-422A-9E4D-3C7046413708}">
      <dgm:prSet/>
      <dgm:spPr/>
      <dgm:t>
        <a:bodyPr/>
        <a:lstStyle/>
        <a:p>
          <a:endParaRPr lang="en-HK"/>
        </a:p>
      </dgm:t>
    </dgm:pt>
    <dgm:pt modelId="{20D7DCA8-AC8C-4512-A331-6468A6824A61}" type="sibTrans" cxnId="{F48E678E-01B2-422A-9E4D-3C7046413708}">
      <dgm:prSet/>
      <dgm:spPr/>
      <dgm:t>
        <a:bodyPr/>
        <a:lstStyle/>
        <a:p>
          <a:pPr>
            <a:lnSpc>
              <a:spcPct val="100000"/>
            </a:lnSpc>
            <a:defRPr b="1"/>
          </a:pPr>
          <a:endParaRPr lang="en-HK"/>
        </a:p>
      </dgm:t>
    </dgm:pt>
    <dgm:pt modelId="{C327E0FC-C7BC-4300-8D90-FD8383701FD1}">
      <dgm:prSet/>
      <dgm:spPr/>
      <dgm:t>
        <a:bodyPr/>
        <a:lstStyle/>
        <a:p>
          <a:pPr>
            <a:lnSpc>
              <a:spcPct val="100000"/>
            </a:lnSpc>
          </a:pPr>
          <a:r>
            <a:rPr lang="en-HK"/>
            <a:t>Implementing focused measures can effectively reduce urban accidents and improve public safety.</a:t>
          </a:r>
        </a:p>
      </dgm:t>
    </dgm:pt>
    <dgm:pt modelId="{45A652A0-EB13-45AC-BFE7-941467E277C8}" type="parTrans" cxnId="{9B6EF682-BFEB-421C-A5D7-FFB1159C1D92}">
      <dgm:prSet/>
      <dgm:spPr/>
      <dgm:t>
        <a:bodyPr/>
        <a:lstStyle/>
        <a:p>
          <a:endParaRPr lang="en-HK"/>
        </a:p>
      </dgm:t>
    </dgm:pt>
    <dgm:pt modelId="{CE010F11-DFFA-4BBD-801A-7B48FCC08239}" type="sibTrans" cxnId="{9B6EF682-BFEB-421C-A5D7-FFB1159C1D92}">
      <dgm:prSet/>
      <dgm:spPr/>
      <dgm:t>
        <a:bodyPr/>
        <a:lstStyle/>
        <a:p>
          <a:endParaRPr lang="en-HK"/>
        </a:p>
      </dgm:t>
    </dgm:pt>
    <dgm:pt modelId="{D7B49350-087C-41EA-B8FD-C82AC3273179}">
      <dgm:prSet/>
      <dgm:spPr/>
      <dgm:t>
        <a:bodyPr/>
        <a:lstStyle/>
        <a:p>
          <a:pPr>
            <a:lnSpc>
              <a:spcPct val="100000"/>
            </a:lnSpc>
            <a:defRPr b="1"/>
          </a:pPr>
          <a:r>
            <a:rPr lang="en-HK"/>
            <a:t>Expanding Research Scope</a:t>
          </a:r>
        </a:p>
      </dgm:t>
    </dgm:pt>
    <dgm:pt modelId="{3174682E-E1BE-4A74-A34F-FF6FEB7E61EE}" type="parTrans" cxnId="{6859A6EB-AFD6-4CCD-BE72-25E8915E5B22}">
      <dgm:prSet/>
      <dgm:spPr/>
      <dgm:t>
        <a:bodyPr/>
        <a:lstStyle/>
        <a:p>
          <a:endParaRPr lang="en-HK"/>
        </a:p>
      </dgm:t>
    </dgm:pt>
    <dgm:pt modelId="{0F46442E-AEBA-43A2-899A-0DABF9144F0A}" type="sibTrans" cxnId="{6859A6EB-AFD6-4CCD-BE72-25E8915E5B22}">
      <dgm:prSet/>
      <dgm:spPr/>
      <dgm:t>
        <a:bodyPr/>
        <a:lstStyle/>
        <a:p>
          <a:pPr>
            <a:lnSpc>
              <a:spcPct val="100000"/>
            </a:lnSpc>
            <a:defRPr b="1"/>
          </a:pPr>
          <a:endParaRPr lang="en-HK"/>
        </a:p>
      </dgm:t>
    </dgm:pt>
    <dgm:pt modelId="{1C000698-A43A-475E-87C6-C2318328766B}">
      <dgm:prSet/>
      <dgm:spPr/>
      <dgm:t>
        <a:bodyPr/>
        <a:lstStyle/>
        <a:p>
          <a:pPr>
            <a:lnSpc>
              <a:spcPct val="100000"/>
            </a:lnSpc>
          </a:pPr>
          <a:r>
            <a:rPr lang="en-HK"/>
            <a:t>Future studies can include more diverse data sources for comprehensive urban safety analysis.</a:t>
          </a:r>
        </a:p>
      </dgm:t>
    </dgm:pt>
    <dgm:pt modelId="{65980BAB-C9BE-4567-A616-A5AE360F519B}" type="parTrans" cxnId="{863C412F-2435-4D96-8755-A22F3662F004}">
      <dgm:prSet/>
      <dgm:spPr/>
      <dgm:t>
        <a:bodyPr/>
        <a:lstStyle/>
        <a:p>
          <a:endParaRPr lang="en-HK"/>
        </a:p>
      </dgm:t>
    </dgm:pt>
    <dgm:pt modelId="{6BCC880F-C97B-44F9-8C56-F5BE81EFAA73}" type="sibTrans" cxnId="{863C412F-2435-4D96-8755-A22F3662F004}">
      <dgm:prSet/>
      <dgm:spPr/>
      <dgm:t>
        <a:bodyPr/>
        <a:lstStyle/>
        <a:p>
          <a:endParaRPr lang="en-HK"/>
        </a:p>
      </dgm:t>
    </dgm:pt>
    <dgm:pt modelId="{99F5F169-BF38-44C4-BC5C-849ACF0EAA0B}">
      <dgm:prSet/>
      <dgm:spPr/>
      <dgm:t>
        <a:bodyPr/>
        <a:lstStyle/>
        <a:p>
          <a:pPr>
            <a:lnSpc>
              <a:spcPct val="100000"/>
            </a:lnSpc>
            <a:defRPr b="1"/>
          </a:pPr>
          <a:r>
            <a:rPr lang="en-HK"/>
            <a:t>Model Refinement for Prediction</a:t>
          </a:r>
        </a:p>
      </dgm:t>
    </dgm:pt>
    <dgm:pt modelId="{CE866617-8B52-4A80-99CF-73CF8CA24F6F}" type="parTrans" cxnId="{EAACA88F-961D-45C5-8F20-01B24C1653FA}">
      <dgm:prSet/>
      <dgm:spPr/>
      <dgm:t>
        <a:bodyPr/>
        <a:lstStyle/>
        <a:p>
          <a:endParaRPr lang="en-HK"/>
        </a:p>
      </dgm:t>
    </dgm:pt>
    <dgm:pt modelId="{4C06953A-74E7-423C-9C85-C7052ADE157C}" type="sibTrans" cxnId="{EAACA88F-961D-45C5-8F20-01B24C1653FA}">
      <dgm:prSet/>
      <dgm:spPr/>
      <dgm:t>
        <a:bodyPr/>
        <a:lstStyle/>
        <a:p>
          <a:endParaRPr lang="en-HK"/>
        </a:p>
      </dgm:t>
    </dgm:pt>
    <dgm:pt modelId="{C6146639-F229-4DB3-9076-76CDBC2881B2}">
      <dgm:prSet/>
      <dgm:spPr/>
      <dgm:t>
        <a:bodyPr/>
        <a:lstStyle/>
        <a:p>
          <a:pPr>
            <a:lnSpc>
              <a:spcPct val="100000"/>
            </a:lnSpc>
          </a:pPr>
          <a:r>
            <a:rPr lang="en-HK"/>
            <a:t>Improving predictive models helps forecast accidents and supports proactive city planning.</a:t>
          </a:r>
        </a:p>
      </dgm:t>
    </dgm:pt>
    <dgm:pt modelId="{C43C642D-8EAC-4E61-AD68-F290F7AAD1B0}" type="parTrans" cxnId="{2D291DE0-1620-4716-A923-FE1A2DD05E15}">
      <dgm:prSet/>
      <dgm:spPr/>
      <dgm:t>
        <a:bodyPr/>
        <a:lstStyle/>
        <a:p>
          <a:endParaRPr lang="en-HK"/>
        </a:p>
      </dgm:t>
    </dgm:pt>
    <dgm:pt modelId="{CBA2FB74-E0F6-4D7D-807F-37F1986E5137}" type="sibTrans" cxnId="{2D291DE0-1620-4716-A923-FE1A2DD05E15}">
      <dgm:prSet/>
      <dgm:spPr/>
      <dgm:t>
        <a:bodyPr/>
        <a:lstStyle/>
        <a:p>
          <a:endParaRPr lang="en-HK"/>
        </a:p>
      </dgm:t>
    </dgm:pt>
    <dgm:pt modelId="{1A4C5C84-78F2-4A45-AAF8-0E635B5D0BF0}" type="pres">
      <dgm:prSet presAssocID="{65A7DD2E-3B8E-40EA-8D9D-C6E7C51B85DC}" presName="Root" presStyleCnt="0">
        <dgm:presLayoutVars>
          <dgm:dir/>
          <dgm:resizeHandles val="exact"/>
        </dgm:presLayoutVars>
      </dgm:prSet>
      <dgm:spPr/>
    </dgm:pt>
    <dgm:pt modelId="{FB415D2F-9AAA-429C-8497-C4FA3DB8EC73}" type="pres">
      <dgm:prSet presAssocID="{BAB4C135-9AEB-4317-B947-193DAF5EC6F8}" presName="Composite" presStyleCnt="0"/>
      <dgm:spPr/>
    </dgm:pt>
    <dgm:pt modelId="{EEB372F2-D743-43F9-85AD-20D60D2101CA}" type="pres">
      <dgm:prSet presAssocID="{BAB4C135-9AEB-4317-B947-193DAF5EC6F8}"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6503" r="-10" b="-10"/>
          <a:stretch/>
        </a:blipFill>
      </dgm:spPr>
      <dgm:extLst>
        <a:ext uri="{E40237B7-FDA0-4F09-8148-C483321AD2D9}">
          <dgm14:cNvPr xmlns:dgm14="http://schemas.microsoft.com/office/drawing/2010/diagram" id="0" name="" descr="Sidewalk with scaffolding."/>
        </a:ext>
      </dgm:extLst>
    </dgm:pt>
    <dgm:pt modelId="{160C68CE-5535-4F01-8BA1-535D8C9B5176}" type="pres">
      <dgm:prSet presAssocID="{BAB4C135-9AEB-4317-B947-193DAF5EC6F8}" presName="Subtitle" presStyleLbl="revTx" presStyleIdx="0" presStyleCnt="6">
        <dgm:presLayoutVars>
          <dgm:chMax val="0"/>
          <dgm:bulletEnabled/>
        </dgm:presLayoutVars>
      </dgm:prSet>
      <dgm:spPr/>
    </dgm:pt>
    <dgm:pt modelId="{A28F72A3-494D-4109-A426-D885915F9059}" type="pres">
      <dgm:prSet presAssocID="{BAB4C135-9AEB-4317-B947-193DAF5EC6F8}" presName="Description" presStyleLbl="revTx" presStyleIdx="1" presStyleCnt="6">
        <dgm:presLayoutVars>
          <dgm:bulletEnabled/>
        </dgm:presLayoutVars>
      </dgm:prSet>
      <dgm:spPr/>
    </dgm:pt>
    <dgm:pt modelId="{FBA3D001-DB48-4FEA-A7FF-E77ABFA648D5}" type="pres">
      <dgm:prSet presAssocID="{20D7DCA8-AC8C-4512-A331-6468A6824A61}" presName="sibTrans" presStyleLbl="sibTrans2D1" presStyleIdx="0" presStyleCnt="0"/>
      <dgm:spPr/>
    </dgm:pt>
    <dgm:pt modelId="{418DF2BE-22D6-4A3D-8A28-95BDC43EF872}" type="pres">
      <dgm:prSet presAssocID="{D7B49350-087C-41EA-B8FD-C82AC3273179}" presName="Composite" presStyleCnt="0"/>
      <dgm:spPr/>
    </dgm:pt>
    <dgm:pt modelId="{F1CBBB76-20BD-419D-B3F1-4FBDF748E584}" type="pres">
      <dgm:prSet presAssocID="{D7B49350-087C-41EA-B8FD-C82AC3273179}"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31937" r="11814" b="1"/>
          <a:stretch/>
        </a:blipFill>
      </dgm:spPr>
      <dgm:extLst>
        <a:ext uri="{E40237B7-FDA0-4F09-8148-C483321AD2D9}">
          <dgm14:cNvPr xmlns:dgm14="http://schemas.microsoft.com/office/drawing/2010/diagram" id="0" name="" descr="Digital financial graph"/>
        </a:ext>
      </dgm:extLst>
    </dgm:pt>
    <dgm:pt modelId="{D00168C6-6E16-4619-A761-7F4D831EE241}" type="pres">
      <dgm:prSet presAssocID="{D7B49350-087C-41EA-B8FD-C82AC3273179}" presName="Subtitle" presStyleLbl="revTx" presStyleIdx="2" presStyleCnt="6">
        <dgm:presLayoutVars>
          <dgm:chMax val="0"/>
          <dgm:bulletEnabled/>
        </dgm:presLayoutVars>
      </dgm:prSet>
      <dgm:spPr/>
    </dgm:pt>
    <dgm:pt modelId="{29A3F118-1FEF-444C-85D9-D614815DA7BE}" type="pres">
      <dgm:prSet presAssocID="{D7B49350-087C-41EA-B8FD-C82AC3273179}" presName="Description" presStyleLbl="revTx" presStyleIdx="3" presStyleCnt="6">
        <dgm:presLayoutVars>
          <dgm:bulletEnabled/>
        </dgm:presLayoutVars>
      </dgm:prSet>
      <dgm:spPr/>
    </dgm:pt>
    <dgm:pt modelId="{81EDDE97-6E0E-4EDA-B535-C15ECD9AA3B2}" type="pres">
      <dgm:prSet presAssocID="{0F46442E-AEBA-43A2-899A-0DABF9144F0A}" presName="sibTrans" presStyleLbl="sibTrans2D1" presStyleIdx="0" presStyleCnt="0"/>
      <dgm:spPr/>
    </dgm:pt>
    <dgm:pt modelId="{17385EC3-A72D-4C98-BEFE-5D3244900186}" type="pres">
      <dgm:prSet presAssocID="{99F5F169-BF38-44C4-BC5C-849ACF0EAA0B}" presName="Composite" presStyleCnt="0"/>
      <dgm:spPr/>
    </dgm:pt>
    <dgm:pt modelId="{363D6635-45D7-45B0-8867-4E55D538CA4E}" type="pres">
      <dgm:prSet presAssocID="{99F5F169-BF38-44C4-BC5C-849ACF0EAA0B}"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0481" r="26769"/>
          <a:stretch/>
        </a:blipFill>
      </dgm:spPr>
      <dgm:extLst>
        <a:ext uri="{E40237B7-FDA0-4F09-8148-C483321AD2D9}">
          <dgm14:cNvPr xmlns:dgm14="http://schemas.microsoft.com/office/drawing/2010/diagram" id="0" name="" descr="A computer futuristic digital program hud interface with a personal control system over a network, in which the computer uses the interface to interact with the user."/>
        </a:ext>
      </dgm:extLst>
    </dgm:pt>
    <dgm:pt modelId="{3A0F2148-6F53-40A3-B956-5C1623733A04}" type="pres">
      <dgm:prSet presAssocID="{99F5F169-BF38-44C4-BC5C-849ACF0EAA0B}" presName="Subtitle" presStyleLbl="revTx" presStyleIdx="4" presStyleCnt="6">
        <dgm:presLayoutVars>
          <dgm:chMax val="0"/>
          <dgm:bulletEnabled/>
        </dgm:presLayoutVars>
      </dgm:prSet>
      <dgm:spPr/>
    </dgm:pt>
    <dgm:pt modelId="{D94837C4-853E-4610-8F53-91EFF0426E4F}" type="pres">
      <dgm:prSet presAssocID="{99F5F169-BF38-44C4-BC5C-849ACF0EAA0B}" presName="Description" presStyleLbl="revTx" presStyleIdx="5" presStyleCnt="6">
        <dgm:presLayoutVars>
          <dgm:bulletEnabled/>
        </dgm:presLayoutVars>
      </dgm:prSet>
      <dgm:spPr/>
    </dgm:pt>
  </dgm:ptLst>
  <dgm:cxnLst>
    <dgm:cxn modelId="{863C412F-2435-4D96-8755-A22F3662F004}" srcId="{D7B49350-087C-41EA-B8FD-C82AC3273179}" destId="{1C000698-A43A-475E-87C6-C2318328766B}" srcOrd="0" destOrd="0" parTransId="{65980BAB-C9BE-4567-A616-A5AE360F519B}" sibTransId="{6BCC880F-C97B-44F9-8C56-F5BE81EFAA73}"/>
    <dgm:cxn modelId="{7AA85337-A174-4544-94B3-54A3AF9E8F6E}" type="presOf" srcId="{99F5F169-BF38-44C4-BC5C-849ACF0EAA0B}" destId="{3A0F2148-6F53-40A3-B956-5C1623733A04}" srcOrd="0" destOrd="0" presId="urn:microsoft.com/office/officeart/2024/3/layout/verticalVisualTextBlock1"/>
    <dgm:cxn modelId="{5B406D40-7A67-4AAE-AE07-D0D89CD8C5F8}" type="presOf" srcId="{1C000698-A43A-475E-87C6-C2318328766B}" destId="{29A3F118-1FEF-444C-85D9-D614815DA7BE}" srcOrd="0" destOrd="0" presId="urn:microsoft.com/office/officeart/2024/3/layout/verticalVisualTextBlock1"/>
    <dgm:cxn modelId="{1FF8B45D-F952-43DF-BDDA-A3122ABCFA38}" type="presOf" srcId="{D7B49350-087C-41EA-B8FD-C82AC3273179}" destId="{D00168C6-6E16-4619-A761-7F4D831EE241}" srcOrd="0" destOrd="0" presId="urn:microsoft.com/office/officeart/2024/3/layout/verticalVisualTextBlock1"/>
    <dgm:cxn modelId="{B81C3E54-A901-4FCC-A2FF-BCC123549B1F}" type="presOf" srcId="{C6146639-F229-4DB3-9076-76CDBC2881B2}" destId="{D94837C4-853E-4610-8F53-91EFF0426E4F}" srcOrd="0" destOrd="0" presId="urn:microsoft.com/office/officeart/2024/3/layout/verticalVisualTextBlock1"/>
    <dgm:cxn modelId="{9B6EF682-BFEB-421C-A5D7-FFB1159C1D92}" srcId="{BAB4C135-9AEB-4317-B947-193DAF5EC6F8}" destId="{C327E0FC-C7BC-4300-8D90-FD8383701FD1}" srcOrd="0" destOrd="0" parTransId="{45A652A0-EB13-45AC-BFE7-941467E277C8}" sibTransId="{CE010F11-DFFA-4BBD-801A-7B48FCC08239}"/>
    <dgm:cxn modelId="{F48E678E-01B2-422A-9E4D-3C7046413708}" srcId="{65A7DD2E-3B8E-40EA-8D9D-C6E7C51B85DC}" destId="{BAB4C135-9AEB-4317-B947-193DAF5EC6F8}" srcOrd="0" destOrd="0" parTransId="{8A90B7B4-D093-4379-9A96-F7E0F4AD62AA}" sibTransId="{20D7DCA8-AC8C-4512-A331-6468A6824A61}"/>
    <dgm:cxn modelId="{EAACA88F-961D-45C5-8F20-01B24C1653FA}" srcId="{65A7DD2E-3B8E-40EA-8D9D-C6E7C51B85DC}" destId="{99F5F169-BF38-44C4-BC5C-849ACF0EAA0B}" srcOrd="2" destOrd="0" parTransId="{CE866617-8B52-4A80-99CF-73CF8CA24F6F}" sibTransId="{4C06953A-74E7-423C-9C85-C7052ADE157C}"/>
    <dgm:cxn modelId="{A9B886A4-5380-41D4-823F-137B229074C2}" type="presOf" srcId="{C327E0FC-C7BC-4300-8D90-FD8383701FD1}" destId="{A28F72A3-494D-4109-A426-D885915F9059}" srcOrd="0" destOrd="0" presId="urn:microsoft.com/office/officeart/2024/3/layout/verticalVisualTextBlock1"/>
    <dgm:cxn modelId="{6D1AFDAD-BF0E-4EFC-8FE8-88FA7DAE55CE}" type="presOf" srcId="{20D7DCA8-AC8C-4512-A331-6468A6824A61}" destId="{FBA3D001-DB48-4FEA-A7FF-E77ABFA648D5}" srcOrd="0" destOrd="0" presId="urn:microsoft.com/office/officeart/2024/3/layout/verticalVisualTextBlock1"/>
    <dgm:cxn modelId="{0D74CEB4-EA2D-43B5-AD5D-FCDA1EB97AE6}" type="presOf" srcId="{BAB4C135-9AEB-4317-B947-193DAF5EC6F8}" destId="{160C68CE-5535-4F01-8BA1-535D8C9B5176}" srcOrd="0" destOrd="0" presId="urn:microsoft.com/office/officeart/2024/3/layout/verticalVisualTextBlock1"/>
    <dgm:cxn modelId="{2D291DE0-1620-4716-A923-FE1A2DD05E15}" srcId="{99F5F169-BF38-44C4-BC5C-849ACF0EAA0B}" destId="{C6146639-F229-4DB3-9076-76CDBC2881B2}" srcOrd="0" destOrd="0" parTransId="{C43C642D-8EAC-4E61-AD68-F290F7AAD1B0}" sibTransId="{CBA2FB74-E0F6-4D7D-807F-37F1986E5137}"/>
    <dgm:cxn modelId="{542C0EEA-D075-46AC-B5AC-E753656E9BDA}" type="presOf" srcId="{0F46442E-AEBA-43A2-899A-0DABF9144F0A}" destId="{81EDDE97-6E0E-4EDA-B535-C15ECD9AA3B2}" srcOrd="0" destOrd="0" presId="urn:microsoft.com/office/officeart/2024/3/layout/verticalVisualTextBlock1"/>
    <dgm:cxn modelId="{6859A6EB-AFD6-4CCD-BE72-25E8915E5B22}" srcId="{65A7DD2E-3B8E-40EA-8D9D-C6E7C51B85DC}" destId="{D7B49350-087C-41EA-B8FD-C82AC3273179}" srcOrd="1" destOrd="0" parTransId="{3174682E-E1BE-4A74-A34F-FF6FEB7E61EE}" sibTransId="{0F46442E-AEBA-43A2-899A-0DABF9144F0A}"/>
    <dgm:cxn modelId="{E84891F1-9256-4AB2-92C0-C9F2F6549FD9}" type="presOf" srcId="{65A7DD2E-3B8E-40EA-8D9D-C6E7C51B85DC}" destId="{1A4C5C84-78F2-4A45-AAF8-0E635B5D0BF0}" srcOrd="0" destOrd="0" presId="urn:microsoft.com/office/officeart/2024/3/layout/verticalVisualTextBlock1"/>
    <dgm:cxn modelId="{B8500866-5C32-4458-9C5F-FBC52769A7BE}" type="presParOf" srcId="{1A4C5C84-78F2-4A45-AAF8-0E635B5D0BF0}" destId="{FB415D2F-9AAA-429C-8497-C4FA3DB8EC73}" srcOrd="0" destOrd="0" presId="urn:microsoft.com/office/officeart/2024/3/layout/verticalVisualTextBlock1"/>
    <dgm:cxn modelId="{CD74AD82-8D0B-4A70-BCF7-586BF13D1D52}" type="presParOf" srcId="{FB415D2F-9AAA-429C-8497-C4FA3DB8EC73}" destId="{EEB372F2-D743-43F9-85AD-20D60D2101CA}" srcOrd="0" destOrd="0" presId="urn:microsoft.com/office/officeart/2024/3/layout/verticalVisualTextBlock1"/>
    <dgm:cxn modelId="{390AE29B-7250-43D3-828E-26229D5977CC}" type="presParOf" srcId="{FB415D2F-9AAA-429C-8497-C4FA3DB8EC73}" destId="{160C68CE-5535-4F01-8BA1-535D8C9B5176}" srcOrd="1" destOrd="0" presId="urn:microsoft.com/office/officeart/2024/3/layout/verticalVisualTextBlock1"/>
    <dgm:cxn modelId="{16C0ECDA-486D-452F-B4F7-945D0E2491DC}" type="presParOf" srcId="{FB415D2F-9AAA-429C-8497-C4FA3DB8EC73}" destId="{A28F72A3-494D-4109-A426-D885915F9059}" srcOrd="2" destOrd="0" presId="urn:microsoft.com/office/officeart/2024/3/layout/verticalVisualTextBlock1"/>
    <dgm:cxn modelId="{D0FA20D8-578D-4FA5-9616-BF5488468AFD}" type="presParOf" srcId="{1A4C5C84-78F2-4A45-AAF8-0E635B5D0BF0}" destId="{FBA3D001-DB48-4FEA-A7FF-E77ABFA648D5}" srcOrd="1" destOrd="0" presId="urn:microsoft.com/office/officeart/2024/3/layout/verticalVisualTextBlock1"/>
    <dgm:cxn modelId="{0E119F67-3BB9-48E8-A169-4A79586C42A5}" type="presParOf" srcId="{1A4C5C84-78F2-4A45-AAF8-0E635B5D0BF0}" destId="{418DF2BE-22D6-4A3D-8A28-95BDC43EF872}" srcOrd="2" destOrd="0" presId="urn:microsoft.com/office/officeart/2024/3/layout/verticalVisualTextBlock1"/>
    <dgm:cxn modelId="{CB0F3C8B-F4BB-45F5-A48E-457029B234C1}" type="presParOf" srcId="{418DF2BE-22D6-4A3D-8A28-95BDC43EF872}" destId="{F1CBBB76-20BD-419D-B3F1-4FBDF748E584}" srcOrd="0" destOrd="0" presId="urn:microsoft.com/office/officeart/2024/3/layout/verticalVisualTextBlock1"/>
    <dgm:cxn modelId="{AEA3C2BF-606C-4FA1-9EFD-7A694CE97E63}" type="presParOf" srcId="{418DF2BE-22D6-4A3D-8A28-95BDC43EF872}" destId="{D00168C6-6E16-4619-A761-7F4D831EE241}" srcOrd="1" destOrd="0" presId="urn:microsoft.com/office/officeart/2024/3/layout/verticalVisualTextBlock1"/>
    <dgm:cxn modelId="{933EDD72-C66F-4796-AE07-FDD49B500B33}" type="presParOf" srcId="{418DF2BE-22D6-4A3D-8A28-95BDC43EF872}" destId="{29A3F118-1FEF-444C-85D9-D614815DA7BE}" srcOrd="2" destOrd="0" presId="urn:microsoft.com/office/officeart/2024/3/layout/verticalVisualTextBlock1"/>
    <dgm:cxn modelId="{10EFC022-B7FA-4984-BA3F-FFB7CF72C98A}" type="presParOf" srcId="{1A4C5C84-78F2-4A45-AAF8-0E635B5D0BF0}" destId="{81EDDE97-6E0E-4EDA-B535-C15ECD9AA3B2}" srcOrd="3" destOrd="0" presId="urn:microsoft.com/office/officeart/2024/3/layout/verticalVisualTextBlock1"/>
    <dgm:cxn modelId="{470A2756-EC38-4ECD-B326-641E31E6C9C6}" type="presParOf" srcId="{1A4C5C84-78F2-4A45-AAF8-0E635B5D0BF0}" destId="{17385EC3-A72D-4C98-BEFE-5D3244900186}" srcOrd="4" destOrd="0" presId="urn:microsoft.com/office/officeart/2024/3/layout/verticalVisualTextBlock1"/>
    <dgm:cxn modelId="{E30C2335-E301-4A47-BCB8-973737795303}" type="presParOf" srcId="{17385EC3-A72D-4C98-BEFE-5D3244900186}" destId="{363D6635-45D7-45B0-8867-4E55D538CA4E}" srcOrd="0" destOrd="0" presId="urn:microsoft.com/office/officeart/2024/3/layout/verticalVisualTextBlock1"/>
    <dgm:cxn modelId="{9F7E8B74-83F9-402F-A475-D9289ECE7178}" type="presParOf" srcId="{17385EC3-A72D-4C98-BEFE-5D3244900186}" destId="{3A0F2148-6F53-40A3-B956-5C1623733A04}" srcOrd="1" destOrd="0" presId="urn:microsoft.com/office/officeart/2024/3/layout/verticalVisualTextBlock1"/>
    <dgm:cxn modelId="{EACB525F-6769-45E3-9BDB-1ED44CADA3F1}" type="presParOf" srcId="{17385EC3-A72D-4C98-BEFE-5D3244900186}" destId="{D94837C4-853E-4610-8F53-91EFF0426E4F}"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5BD5B5-6C4D-4FF7-8F9A-45D10D7FED35}"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881DC382-A3D7-4072-B1AB-F7E79C84FB68}">
      <dgm:prSet/>
      <dgm:spPr/>
      <dgm:t>
        <a:bodyPr/>
        <a:lstStyle/>
        <a:p>
          <a:pPr>
            <a:lnSpc>
              <a:spcPct val="100000"/>
            </a:lnSpc>
            <a:defRPr b="1"/>
          </a:pPr>
          <a:r>
            <a:rPr lang="en-US"/>
            <a:t>Data Integration</a:t>
          </a:r>
        </a:p>
      </dgm:t>
    </dgm:pt>
    <dgm:pt modelId="{6D443F78-A963-4FE8-868A-F2A8C8A6A01E}" type="parTrans" cxnId="{162B9D29-BC90-410D-B755-262EFB55806C}">
      <dgm:prSet/>
      <dgm:spPr/>
      <dgm:t>
        <a:bodyPr/>
        <a:lstStyle/>
        <a:p>
          <a:endParaRPr lang="en-US"/>
        </a:p>
      </dgm:t>
    </dgm:pt>
    <dgm:pt modelId="{3C6AC478-C697-4D34-AFE4-FC7D37C3CDB4}" type="sibTrans" cxnId="{162B9D29-BC90-410D-B755-262EFB55806C}">
      <dgm:prSet/>
      <dgm:spPr/>
      <dgm:t>
        <a:bodyPr/>
        <a:lstStyle/>
        <a:p>
          <a:pPr>
            <a:lnSpc>
              <a:spcPct val="100000"/>
            </a:lnSpc>
            <a:defRPr b="1"/>
          </a:pPr>
          <a:endParaRPr lang="en-US"/>
        </a:p>
      </dgm:t>
    </dgm:pt>
    <dgm:pt modelId="{3A73A5F1-2840-4C92-ACBA-0E647F8BF7C5}">
      <dgm:prSet/>
      <dgm:spPr/>
      <dgm:t>
        <a:bodyPr/>
        <a:lstStyle/>
        <a:p>
          <a:pPr>
            <a:lnSpc>
              <a:spcPct val="100000"/>
            </a:lnSpc>
          </a:pPr>
          <a:r>
            <a:rPr lang="en-US"/>
            <a:t>Combining open data with data science tools allowed detailed analysis of traffic accidents influenced by weather conditions.</a:t>
          </a:r>
        </a:p>
      </dgm:t>
    </dgm:pt>
    <dgm:pt modelId="{AE2645C3-13D4-4E25-A433-0341F32C7F3A}" type="parTrans" cxnId="{E48FF182-FAA7-4864-B4A3-425C89A2829A}">
      <dgm:prSet/>
      <dgm:spPr/>
      <dgm:t>
        <a:bodyPr/>
        <a:lstStyle/>
        <a:p>
          <a:endParaRPr lang="en-US"/>
        </a:p>
      </dgm:t>
    </dgm:pt>
    <dgm:pt modelId="{0A273AE4-95A4-40C2-8F59-34B71E45F2B3}" type="sibTrans" cxnId="{E48FF182-FAA7-4864-B4A3-425C89A2829A}">
      <dgm:prSet/>
      <dgm:spPr/>
      <dgm:t>
        <a:bodyPr/>
        <a:lstStyle/>
        <a:p>
          <a:endParaRPr lang="en-US"/>
        </a:p>
      </dgm:t>
    </dgm:pt>
    <dgm:pt modelId="{C28972E6-38D1-44D5-B207-397E37E2607C}">
      <dgm:prSet/>
      <dgm:spPr/>
      <dgm:t>
        <a:bodyPr/>
        <a:lstStyle/>
        <a:p>
          <a:pPr>
            <a:lnSpc>
              <a:spcPct val="100000"/>
            </a:lnSpc>
            <a:defRPr b="1"/>
          </a:pPr>
          <a:r>
            <a:rPr lang="en-US"/>
            <a:t>Impact on Traffic Accidents</a:t>
          </a:r>
        </a:p>
      </dgm:t>
    </dgm:pt>
    <dgm:pt modelId="{7086E27E-4A0F-4978-8E50-138B2B6AF393}" type="parTrans" cxnId="{690A8F9B-7A28-4C93-A363-5CC9DF2D979B}">
      <dgm:prSet/>
      <dgm:spPr/>
      <dgm:t>
        <a:bodyPr/>
        <a:lstStyle/>
        <a:p>
          <a:endParaRPr lang="en-US"/>
        </a:p>
      </dgm:t>
    </dgm:pt>
    <dgm:pt modelId="{8BBC07BD-80FC-4787-87F9-FEBCA4D73E4E}" type="sibTrans" cxnId="{690A8F9B-7A28-4C93-A363-5CC9DF2D979B}">
      <dgm:prSet/>
      <dgm:spPr/>
      <dgm:t>
        <a:bodyPr/>
        <a:lstStyle/>
        <a:p>
          <a:pPr>
            <a:lnSpc>
              <a:spcPct val="100000"/>
            </a:lnSpc>
            <a:defRPr b="1"/>
          </a:pPr>
          <a:endParaRPr lang="en-US"/>
        </a:p>
      </dgm:t>
    </dgm:pt>
    <dgm:pt modelId="{4E1F891C-80B5-4C65-9D4C-BF8D7329B94E}">
      <dgm:prSet/>
      <dgm:spPr/>
      <dgm:t>
        <a:bodyPr/>
        <a:lstStyle/>
        <a:p>
          <a:pPr>
            <a:lnSpc>
              <a:spcPct val="100000"/>
            </a:lnSpc>
          </a:pPr>
          <a:r>
            <a:rPr lang="en-US"/>
            <a:t>The study revealed how various weather factors affect the frequency and severity of traffic accidents in Vancouver.</a:t>
          </a:r>
        </a:p>
      </dgm:t>
    </dgm:pt>
    <dgm:pt modelId="{FF077AA2-473F-4A74-9FF8-AD8E48A367DE}" type="parTrans" cxnId="{348C5307-0803-4D1A-B8B4-FEA219187163}">
      <dgm:prSet/>
      <dgm:spPr/>
      <dgm:t>
        <a:bodyPr/>
        <a:lstStyle/>
        <a:p>
          <a:endParaRPr lang="en-US"/>
        </a:p>
      </dgm:t>
    </dgm:pt>
    <dgm:pt modelId="{D06DAAD2-6369-4E37-A09F-FD7AC968B43D}" type="sibTrans" cxnId="{348C5307-0803-4D1A-B8B4-FEA219187163}">
      <dgm:prSet/>
      <dgm:spPr/>
      <dgm:t>
        <a:bodyPr/>
        <a:lstStyle/>
        <a:p>
          <a:endParaRPr lang="en-US"/>
        </a:p>
      </dgm:t>
    </dgm:pt>
    <dgm:pt modelId="{618430BC-9DB4-4A99-8EE8-5FA0754C0E3E}">
      <dgm:prSet/>
      <dgm:spPr/>
      <dgm:t>
        <a:bodyPr/>
        <a:lstStyle/>
        <a:p>
          <a:pPr>
            <a:lnSpc>
              <a:spcPct val="100000"/>
            </a:lnSpc>
            <a:defRPr b="1"/>
          </a:pPr>
          <a:r>
            <a:rPr lang="en-US"/>
            <a:t>Safety and Planning Implications</a:t>
          </a:r>
        </a:p>
      </dgm:t>
    </dgm:pt>
    <dgm:pt modelId="{AE660343-B369-4BDA-8065-0144F3D3145C}" type="parTrans" cxnId="{C86C5D5E-84C8-47EB-AE99-8BB53B61A1E9}">
      <dgm:prSet/>
      <dgm:spPr/>
      <dgm:t>
        <a:bodyPr/>
        <a:lstStyle/>
        <a:p>
          <a:endParaRPr lang="en-US"/>
        </a:p>
      </dgm:t>
    </dgm:pt>
    <dgm:pt modelId="{D6B0472D-9A48-41FB-AC57-8BD321E3EB76}" type="sibTrans" cxnId="{C86C5D5E-84C8-47EB-AE99-8BB53B61A1E9}">
      <dgm:prSet/>
      <dgm:spPr/>
      <dgm:t>
        <a:bodyPr/>
        <a:lstStyle/>
        <a:p>
          <a:endParaRPr lang="en-US"/>
        </a:p>
      </dgm:t>
    </dgm:pt>
    <dgm:pt modelId="{682B38EB-CE4F-485A-9418-DAEBAF9E5DD5}">
      <dgm:prSet/>
      <dgm:spPr/>
      <dgm:t>
        <a:bodyPr/>
        <a:lstStyle/>
        <a:p>
          <a:pPr>
            <a:lnSpc>
              <a:spcPct val="100000"/>
            </a:lnSpc>
          </a:pPr>
          <a:r>
            <a:rPr lang="en-US"/>
            <a:t>Insights from the analysis support enhanced safety measures and more informed urban traffic planning decisions.</a:t>
          </a:r>
        </a:p>
      </dgm:t>
    </dgm:pt>
    <dgm:pt modelId="{BC6F720D-22E2-427B-B505-733A002B5B10}" type="parTrans" cxnId="{1DE35D35-3706-4B83-AEEB-8189EFE496D9}">
      <dgm:prSet/>
      <dgm:spPr/>
      <dgm:t>
        <a:bodyPr/>
        <a:lstStyle/>
        <a:p>
          <a:endParaRPr lang="en-US"/>
        </a:p>
      </dgm:t>
    </dgm:pt>
    <dgm:pt modelId="{F5B2C869-D291-4707-8565-23B769344CD8}" type="sibTrans" cxnId="{1DE35D35-3706-4B83-AEEB-8189EFE496D9}">
      <dgm:prSet/>
      <dgm:spPr/>
      <dgm:t>
        <a:bodyPr/>
        <a:lstStyle/>
        <a:p>
          <a:endParaRPr lang="en-US"/>
        </a:p>
      </dgm:t>
    </dgm:pt>
    <dgm:pt modelId="{325F29A7-B957-4AA4-9013-DFBF05768545}" type="pres">
      <dgm:prSet presAssocID="{B55BD5B5-6C4D-4FF7-8F9A-45D10D7FED35}" presName="Name0" presStyleCnt="0">
        <dgm:presLayoutVars>
          <dgm:dir/>
          <dgm:resizeHandles val="exact"/>
        </dgm:presLayoutVars>
      </dgm:prSet>
      <dgm:spPr/>
    </dgm:pt>
    <dgm:pt modelId="{C3C055A1-2F29-4B9B-9BDB-4D122103338C}" type="pres">
      <dgm:prSet presAssocID="{881DC382-A3D7-4072-B1AB-F7E79C84FB68}" presName="compNode" presStyleCnt="0"/>
      <dgm:spPr/>
    </dgm:pt>
    <dgm:pt modelId="{57E1D775-43DD-4FBE-AD2A-E936F6BC5743}" type="pres">
      <dgm:prSet presAssocID="{881DC382-A3D7-4072-B1AB-F7E79C84FB68}" presName="pictRect" presStyleLbl="revTx" presStyleIdx="0" presStyleCnt="6">
        <dgm:presLayoutVars>
          <dgm:chMax val="0"/>
          <dgm:bulletEnabled/>
        </dgm:presLayoutVars>
      </dgm:prSet>
      <dgm:spPr/>
    </dgm:pt>
    <dgm:pt modelId="{A6500030-EE9A-4FE6-AE80-23CEB8FCB668}" type="pres">
      <dgm:prSet presAssocID="{881DC382-A3D7-4072-B1AB-F7E79C84FB68}" presName="textRect" presStyleLbl="revTx" presStyleIdx="1" presStyleCnt="6">
        <dgm:presLayoutVars>
          <dgm:bulletEnabled/>
        </dgm:presLayoutVars>
      </dgm:prSet>
      <dgm:spPr/>
    </dgm:pt>
    <dgm:pt modelId="{C2B0DBEF-ACF1-434B-B477-C05CED0F0FCC}" type="pres">
      <dgm:prSet presAssocID="{3C6AC478-C697-4D34-AFE4-FC7D37C3CDB4}" presName="sibTrans" presStyleLbl="sibTrans2D1" presStyleIdx="0" presStyleCnt="0"/>
      <dgm:spPr/>
    </dgm:pt>
    <dgm:pt modelId="{F4A3E2F0-BFC9-475A-91BB-221D78401BF6}" type="pres">
      <dgm:prSet presAssocID="{C28972E6-38D1-44D5-B207-397E37E2607C}" presName="compNode" presStyleCnt="0"/>
      <dgm:spPr/>
    </dgm:pt>
    <dgm:pt modelId="{A2F8DA1B-8F64-46BC-A45A-AB7D8084D10E}" type="pres">
      <dgm:prSet presAssocID="{C28972E6-38D1-44D5-B207-397E37E2607C}" presName="pictRect" presStyleLbl="revTx" presStyleIdx="2" presStyleCnt="6">
        <dgm:presLayoutVars>
          <dgm:chMax val="0"/>
          <dgm:bulletEnabled/>
        </dgm:presLayoutVars>
      </dgm:prSet>
      <dgm:spPr/>
    </dgm:pt>
    <dgm:pt modelId="{FA9B6332-8B1A-49AC-9E9C-212AE853475E}" type="pres">
      <dgm:prSet presAssocID="{C28972E6-38D1-44D5-B207-397E37E2607C}" presName="textRect" presStyleLbl="revTx" presStyleIdx="3" presStyleCnt="6">
        <dgm:presLayoutVars>
          <dgm:bulletEnabled/>
        </dgm:presLayoutVars>
      </dgm:prSet>
      <dgm:spPr/>
    </dgm:pt>
    <dgm:pt modelId="{58C3476A-22CA-4C7C-90DD-8A721BADD071}" type="pres">
      <dgm:prSet presAssocID="{8BBC07BD-80FC-4787-87F9-FEBCA4D73E4E}" presName="sibTrans" presStyleLbl="sibTrans2D1" presStyleIdx="0" presStyleCnt="0"/>
      <dgm:spPr/>
    </dgm:pt>
    <dgm:pt modelId="{D89BF211-14B2-441C-8456-5018C8844280}" type="pres">
      <dgm:prSet presAssocID="{618430BC-9DB4-4A99-8EE8-5FA0754C0E3E}" presName="compNode" presStyleCnt="0"/>
      <dgm:spPr/>
    </dgm:pt>
    <dgm:pt modelId="{8CE24DC7-3E4C-46C6-AC45-E81BDF958C74}" type="pres">
      <dgm:prSet presAssocID="{618430BC-9DB4-4A99-8EE8-5FA0754C0E3E}" presName="pictRect" presStyleLbl="revTx" presStyleIdx="4" presStyleCnt="6">
        <dgm:presLayoutVars>
          <dgm:chMax val="0"/>
          <dgm:bulletEnabled/>
        </dgm:presLayoutVars>
      </dgm:prSet>
      <dgm:spPr/>
    </dgm:pt>
    <dgm:pt modelId="{9BB67F89-4C74-42B3-8940-5EE59DDF5947}" type="pres">
      <dgm:prSet presAssocID="{618430BC-9DB4-4A99-8EE8-5FA0754C0E3E}" presName="textRect" presStyleLbl="revTx" presStyleIdx="5" presStyleCnt="6">
        <dgm:presLayoutVars>
          <dgm:bulletEnabled/>
        </dgm:presLayoutVars>
      </dgm:prSet>
      <dgm:spPr/>
    </dgm:pt>
  </dgm:ptLst>
  <dgm:cxnLst>
    <dgm:cxn modelId="{348C5307-0803-4D1A-B8B4-FEA219187163}" srcId="{C28972E6-38D1-44D5-B207-397E37E2607C}" destId="{4E1F891C-80B5-4C65-9D4C-BF8D7329B94E}" srcOrd="0" destOrd="0" parTransId="{FF077AA2-473F-4A74-9FF8-AD8E48A367DE}" sibTransId="{D06DAAD2-6369-4E37-A09F-FD7AC968B43D}"/>
    <dgm:cxn modelId="{94B7FF0A-DF6A-4C36-A7F4-BAB8EFB6B8B7}" type="presOf" srcId="{618430BC-9DB4-4A99-8EE8-5FA0754C0E3E}" destId="{8CE24DC7-3E4C-46C6-AC45-E81BDF958C74}" srcOrd="0" destOrd="0" presId="urn:microsoft.com/office/officeart/2024/3/layout/hArchList1"/>
    <dgm:cxn modelId="{86961B19-46D5-485A-BC8C-21A38187961F}" type="presOf" srcId="{3A73A5F1-2840-4C92-ACBA-0E647F8BF7C5}" destId="{A6500030-EE9A-4FE6-AE80-23CEB8FCB668}" srcOrd="0" destOrd="0" presId="urn:microsoft.com/office/officeart/2024/3/layout/hArchList1"/>
    <dgm:cxn modelId="{162B9D29-BC90-410D-B755-262EFB55806C}" srcId="{B55BD5B5-6C4D-4FF7-8F9A-45D10D7FED35}" destId="{881DC382-A3D7-4072-B1AB-F7E79C84FB68}" srcOrd="0" destOrd="0" parTransId="{6D443F78-A963-4FE8-868A-F2A8C8A6A01E}" sibTransId="{3C6AC478-C697-4D34-AFE4-FC7D37C3CDB4}"/>
    <dgm:cxn modelId="{1DE35D35-3706-4B83-AEEB-8189EFE496D9}" srcId="{618430BC-9DB4-4A99-8EE8-5FA0754C0E3E}" destId="{682B38EB-CE4F-485A-9418-DAEBAF9E5DD5}" srcOrd="0" destOrd="0" parTransId="{BC6F720D-22E2-427B-B505-733A002B5B10}" sibTransId="{F5B2C869-D291-4707-8565-23B769344CD8}"/>
    <dgm:cxn modelId="{C86C5D5E-84C8-47EB-AE99-8BB53B61A1E9}" srcId="{B55BD5B5-6C4D-4FF7-8F9A-45D10D7FED35}" destId="{618430BC-9DB4-4A99-8EE8-5FA0754C0E3E}" srcOrd="2" destOrd="0" parTransId="{AE660343-B369-4BDA-8065-0144F3D3145C}" sibTransId="{D6B0472D-9A48-41FB-AC57-8BD321E3EB76}"/>
    <dgm:cxn modelId="{46F4B16D-E925-464B-AEAE-4F7DB2A50E5D}" type="presOf" srcId="{C28972E6-38D1-44D5-B207-397E37E2607C}" destId="{A2F8DA1B-8F64-46BC-A45A-AB7D8084D10E}" srcOrd="0" destOrd="0" presId="urn:microsoft.com/office/officeart/2024/3/layout/hArchList1"/>
    <dgm:cxn modelId="{7EF39E73-82C0-4B84-84E1-CC7843F10020}" type="presOf" srcId="{8BBC07BD-80FC-4787-87F9-FEBCA4D73E4E}" destId="{58C3476A-22CA-4C7C-90DD-8A721BADD071}" srcOrd="0" destOrd="0" presId="urn:microsoft.com/office/officeart/2024/3/layout/hArchList1"/>
    <dgm:cxn modelId="{E48FF182-FAA7-4864-B4A3-425C89A2829A}" srcId="{881DC382-A3D7-4072-B1AB-F7E79C84FB68}" destId="{3A73A5F1-2840-4C92-ACBA-0E647F8BF7C5}" srcOrd="0" destOrd="0" parTransId="{AE2645C3-13D4-4E25-A433-0341F32C7F3A}" sibTransId="{0A273AE4-95A4-40C2-8F59-34B71E45F2B3}"/>
    <dgm:cxn modelId="{690A8F9B-7A28-4C93-A363-5CC9DF2D979B}" srcId="{B55BD5B5-6C4D-4FF7-8F9A-45D10D7FED35}" destId="{C28972E6-38D1-44D5-B207-397E37E2607C}" srcOrd="1" destOrd="0" parTransId="{7086E27E-4A0F-4978-8E50-138B2B6AF393}" sibTransId="{8BBC07BD-80FC-4787-87F9-FEBCA4D73E4E}"/>
    <dgm:cxn modelId="{64C9EC9B-D5F2-45BF-B958-D574CD241CD5}" type="presOf" srcId="{4E1F891C-80B5-4C65-9D4C-BF8D7329B94E}" destId="{FA9B6332-8B1A-49AC-9E9C-212AE853475E}" srcOrd="0" destOrd="0" presId="urn:microsoft.com/office/officeart/2024/3/layout/hArchList1"/>
    <dgm:cxn modelId="{BBE264A4-4E52-4468-9F75-FB91AFC2F300}" type="presOf" srcId="{B55BD5B5-6C4D-4FF7-8F9A-45D10D7FED35}" destId="{325F29A7-B957-4AA4-9013-DFBF05768545}" srcOrd="0" destOrd="0" presId="urn:microsoft.com/office/officeart/2024/3/layout/hArchList1"/>
    <dgm:cxn modelId="{56C7BDC4-71BC-4374-914D-D01F720CBFE0}" type="presOf" srcId="{682B38EB-CE4F-485A-9418-DAEBAF9E5DD5}" destId="{9BB67F89-4C74-42B3-8940-5EE59DDF5947}" srcOrd="0" destOrd="0" presId="urn:microsoft.com/office/officeart/2024/3/layout/hArchList1"/>
    <dgm:cxn modelId="{E8DDCDE5-4EE8-4378-B4E3-97460F61D179}" type="presOf" srcId="{3C6AC478-C697-4D34-AFE4-FC7D37C3CDB4}" destId="{C2B0DBEF-ACF1-434B-B477-C05CED0F0FCC}" srcOrd="0" destOrd="0" presId="urn:microsoft.com/office/officeart/2024/3/layout/hArchList1"/>
    <dgm:cxn modelId="{DF6B86F1-01A2-442B-9F54-D0E9E3EED218}" type="presOf" srcId="{881DC382-A3D7-4072-B1AB-F7E79C84FB68}" destId="{57E1D775-43DD-4FBE-AD2A-E936F6BC5743}" srcOrd="0" destOrd="0" presId="urn:microsoft.com/office/officeart/2024/3/layout/hArchList1"/>
    <dgm:cxn modelId="{F903E92D-0B80-4D13-8660-5C28F3416DBE}" type="presParOf" srcId="{325F29A7-B957-4AA4-9013-DFBF05768545}" destId="{C3C055A1-2F29-4B9B-9BDB-4D122103338C}" srcOrd="0" destOrd="0" presId="urn:microsoft.com/office/officeart/2024/3/layout/hArchList1"/>
    <dgm:cxn modelId="{0D30F44C-779D-48EB-9117-D3C0C6206423}" type="presParOf" srcId="{C3C055A1-2F29-4B9B-9BDB-4D122103338C}" destId="{57E1D775-43DD-4FBE-AD2A-E936F6BC5743}" srcOrd="0" destOrd="0" presId="urn:microsoft.com/office/officeart/2024/3/layout/hArchList1"/>
    <dgm:cxn modelId="{87BF441E-1E11-4D2F-B505-D6BAD5EBD09A}" type="presParOf" srcId="{C3C055A1-2F29-4B9B-9BDB-4D122103338C}" destId="{A6500030-EE9A-4FE6-AE80-23CEB8FCB668}" srcOrd="1" destOrd="0" presId="urn:microsoft.com/office/officeart/2024/3/layout/hArchList1"/>
    <dgm:cxn modelId="{0472A2E8-DF82-4D6B-8F4A-CBE20880F4A6}" type="presParOf" srcId="{325F29A7-B957-4AA4-9013-DFBF05768545}" destId="{C2B0DBEF-ACF1-434B-B477-C05CED0F0FCC}" srcOrd="1" destOrd="0" presId="urn:microsoft.com/office/officeart/2024/3/layout/hArchList1"/>
    <dgm:cxn modelId="{2133609F-64AA-4DE0-AAA1-D6B7D7A30768}" type="presParOf" srcId="{325F29A7-B957-4AA4-9013-DFBF05768545}" destId="{F4A3E2F0-BFC9-475A-91BB-221D78401BF6}" srcOrd="2" destOrd="0" presId="urn:microsoft.com/office/officeart/2024/3/layout/hArchList1"/>
    <dgm:cxn modelId="{15BB98A6-FCBE-419E-A671-830B0CC07C17}" type="presParOf" srcId="{F4A3E2F0-BFC9-475A-91BB-221D78401BF6}" destId="{A2F8DA1B-8F64-46BC-A45A-AB7D8084D10E}" srcOrd="0" destOrd="0" presId="urn:microsoft.com/office/officeart/2024/3/layout/hArchList1"/>
    <dgm:cxn modelId="{141ED119-1F25-4CBE-9571-1C876A949215}" type="presParOf" srcId="{F4A3E2F0-BFC9-475A-91BB-221D78401BF6}" destId="{FA9B6332-8B1A-49AC-9E9C-212AE853475E}" srcOrd="1" destOrd="0" presId="urn:microsoft.com/office/officeart/2024/3/layout/hArchList1"/>
    <dgm:cxn modelId="{6F0E0D47-045C-4FC0-98E0-EBFF773A1CB5}" type="presParOf" srcId="{325F29A7-B957-4AA4-9013-DFBF05768545}" destId="{58C3476A-22CA-4C7C-90DD-8A721BADD071}" srcOrd="3" destOrd="0" presId="urn:microsoft.com/office/officeart/2024/3/layout/hArchList1"/>
    <dgm:cxn modelId="{93F1E0CF-A21F-403F-9D1B-599A303DAB4B}" type="presParOf" srcId="{325F29A7-B957-4AA4-9013-DFBF05768545}" destId="{D89BF211-14B2-441C-8456-5018C8844280}" srcOrd="4" destOrd="0" presId="urn:microsoft.com/office/officeart/2024/3/layout/hArchList1"/>
    <dgm:cxn modelId="{41D992FF-FC26-413D-991A-97317A0356F8}" type="presParOf" srcId="{D89BF211-14B2-441C-8456-5018C8844280}" destId="{8CE24DC7-3E4C-46C6-AC45-E81BDF958C74}" srcOrd="0" destOrd="0" presId="urn:microsoft.com/office/officeart/2024/3/layout/hArchList1"/>
    <dgm:cxn modelId="{FF79BAC9-0BE8-4956-8371-301D7263569A}" type="presParOf" srcId="{D89BF211-14B2-441C-8456-5018C8844280}" destId="{9BB67F89-4C74-42B3-8940-5EE59DDF5947}"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B372F2-D743-43F9-85AD-20D60D2101CA}">
      <dsp:nvSpPr>
        <dsp:cNvPr id="0" name=""/>
        <dsp:cNvSpPr/>
      </dsp:nvSpPr>
      <dsp:spPr>
        <a:xfrm>
          <a:off x="0" y="0"/>
          <a:ext cx="1610980" cy="161098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6503" r="-10" b="-10"/>
          <a:stretch/>
        </a:blipFill>
        <a:ln>
          <a:noFill/>
        </a:ln>
        <a:effectLst/>
      </dsp:spPr>
      <dsp:style>
        <a:lnRef idx="0">
          <a:scrgbClr r="0" g="0" b="0"/>
        </a:lnRef>
        <a:fillRef idx="3">
          <a:scrgbClr r="0" g="0" b="0"/>
        </a:fillRef>
        <a:effectRef idx="2">
          <a:scrgbClr r="0" g="0" b="0"/>
        </a:effectRef>
        <a:fontRef idx="minor">
          <a:schemeClr val="lt1"/>
        </a:fontRef>
      </dsp:style>
    </dsp:sp>
    <dsp:sp modelId="{160C68CE-5535-4F01-8BA1-535D8C9B5176}">
      <dsp:nvSpPr>
        <dsp:cNvPr id="0" name=""/>
        <dsp:cNvSpPr/>
      </dsp:nvSpPr>
      <dsp:spPr>
        <a:xfrm>
          <a:off x="1790980" y="0"/>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HK" sz="1800" kern="1200"/>
            <a:t>Targeted Safety Interventions</a:t>
          </a:r>
        </a:p>
      </dsp:txBody>
      <dsp:txXfrm>
        <a:off x="1790980" y="0"/>
        <a:ext cx="5800878" cy="363528"/>
      </dsp:txXfrm>
    </dsp:sp>
    <dsp:sp modelId="{A28F72A3-494D-4109-A426-D885915F9059}">
      <dsp:nvSpPr>
        <dsp:cNvPr id="0" name=""/>
        <dsp:cNvSpPr/>
      </dsp:nvSpPr>
      <dsp:spPr>
        <a:xfrm>
          <a:off x="1790980" y="363528"/>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HK" sz="1400" kern="1200"/>
            <a:t>Implementing focused measures can effectively reduce urban accidents and improve public safety.</a:t>
          </a:r>
        </a:p>
      </dsp:txBody>
      <dsp:txXfrm>
        <a:off x="1790980" y="363528"/>
        <a:ext cx="5800878" cy="1247452"/>
      </dsp:txXfrm>
    </dsp:sp>
    <dsp:sp modelId="{F1CBBB76-20BD-419D-B3F1-4FBDF748E584}">
      <dsp:nvSpPr>
        <dsp:cNvPr id="0" name=""/>
        <dsp:cNvSpPr/>
      </dsp:nvSpPr>
      <dsp:spPr>
        <a:xfrm>
          <a:off x="0" y="1739859"/>
          <a:ext cx="1610980" cy="161098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31937" r="11814" b="1"/>
          <a:stretch/>
        </a:blipFill>
        <a:ln>
          <a:noFill/>
        </a:ln>
        <a:effectLst/>
      </dsp:spPr>
      <dsp:style>
        <a:lnRef idx="0">
          <a:scrgbClr r="0" g="0" b="0"/>
        </a:lnRef>
        <a:fillRef idx="3">
          <a:scrgbClr r="0" g="0" b="0"/>
        </a:fillRef>
        <a:effectRef idx="2">
          <a:scrgbClr r="0" g="0" b="0"/>
        </a:effectRef>
        <a:fontRef idx="minor">
          <a:schemeClr val="lt1"/>
        </a:fontRef>
      </dsp:style>
    </dsp:sp>
    <dsp:sp modelId="{D00168C6-6E16-4619-A761-7F4D831EE241}">
      <dsp:nvSpPr>
        <dsp:cNvPr id="0" name=""/>
        <dsp:cNvSpPr/>
      </dsp:nvSpPr>
      <dsp:spPr>
        <a:xfrm>
          <a:off x="1790980" y="1739859"/>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HK" sz="1800" kern="1200"/>
            <a:t>Expanding Research Scope</a:t>
          </a:r>
        </a:p>
      </dsp:txBody>
      <dsp:txXfrm>
        <a:off x="1790980" y="1739859"/>
        <a:ext cx="5800878" cy="363528"/>
      </dsp:txXfrm>
    </dsp:sp>
    <dsp:sp modelId="{29A3F118-1FEF-444C-85D9-D614815DA7BE}">
      <dsp:nvSpPr>
        <dsp:cNvPr id="0" name=""/>
        <dsp:cNvSpPr/>
      </dsp:nvSpPr>
      <dsp:spPr>
        <a:xfrm>
          <a:off x="1790980" y="2103387"/>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HK" sz="1400" kern="1200"/>
            <a:t>Future studies can include more diverse data sources for comprehensive urban safety analysis.</a:t>
          </a:r>
        </a:p>
      </dsp:txBody>
      <dsp:txXfrm>
        <a:off x="1790980" y="2103387"/>
        <a:ext cx="5800878" cy="1247452"/>
      </dsp:txXfrm>
    </dsp:sp>
    <dsp:sp modelId="{363D6635-45D7-45B0-8867-4E55D538CA4E}">
      <dsp:nvSpPr>
        <dsp:cNvPr id="0" name=""/>
        <dsp:cNvSpPr/>
      </dsp:nvSpPr>
      <dsp:spPr>
        <a:xfrm>
          <a:off x="0" y="3479718"/>
          <a:ext cx="1610980" cy="161098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0481" r="26769"/>
          <a:stretch/>
        </a:blipFill>
        <a:ln>
          <a:noFill/>
        </a:ln>
        <a:effectLst/>
      </dsp:spPr>
      <dsp:style>
        <a:lnRef idx="0">
          <a:scrgbClr r="0" g="0" b="0"/>
        </a:lnRef>
        <a:fillRef idx="3">
          <a:scrgbClr r="0" g="0" b="0"/>
        </a:fillRef>
        <a:effectRef idx="2">
          <a:scrgbClr r="0" g="0" b="0"/>
        </a:effectRef>
        <a:fontRef idx="minor">
          <a:schemeClr val="lt1"/>
        </a:fontRef>
      </dsp:style>
    </dsp:sp>
    <dsp:sp modelId="{3A0F2148-6F53-40A3-B956-5C1623733A04}">
      <dsp:nvSpPr>
        <dsp:cNvPr id="0" name=""/>
        <dsp:cNvSpPr/>
      </dsp:nvSpPr>
      <dsp:spPr>
        <a:xfrm>
          <a:off x="1790980" y="3479718"/>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HK" sz="1800" kern="1200"/>
            <a:t>Model Refinement for Prediction</a:t>
          </a:r>
        </a:p>
      </dsp:txBody>
      <dsp:txXfrm>
        <a:off x="1790980" y="3479718"/>
        <a:ext cx="5800878" cy="363528"/>
      </dsp:txXfrm>
    </dsp:sp>
    <dsp:sp modelId="{D94837C4-853E-4610-8F53-91EFF0426E4F}">
      <dsp:nvSpPr>
        <dsp:cNvPr id="0" name=""/>
        <dsp:cNvSpPr/>
      </dsp:nvSpPr>
      <dsp:spPr>
        <a:xfrm>
          <a:off x="1790980" y="3843246"/>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HK" sz="1400" kern="1200"/>
            <a:t>Improving predictive models helps forecast accidents and supports proactive city planning.</a:t>
          </a:r>
        </a:p>
      </dsp:txBody>
      <dsp:txXfrm>
        <a:off x="1790980" y="3843246"/>
        <a:ext cx="5800878" cy="12474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E1D775-43DD-4FBE-AD2A-E936F6BC5743}">
      <dsp:nvSpPr>
        <dsp:cNvPr id="0" name=""/>
        <dsp:cNvSpPr/>
      </dsp:nvSpPr>
      <dsp:spPr>
        <a:xfrm>
          <a:off x="0" y="0"/>
          <a:ext cx="3370557" cy="590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Data Integration</a:t>
          </a:r>
        </a:p>
      </dsp:txBody>
      <dsp:txXfrm>
        <a:off x="0" y="0"/>
        <a:ext cx="3370557" cy="590567"/>
      </dsp:txXfrm>
    </dsp:sp>
    <dsp:sp modelId="{A6500030-EE9A-4FE6-AE80-23CEB8FCB668}">
      <dsp:nvSpPr>
        <dsp:cNvPr id="0" name=""/>
        <dsp:cNvSpPr/>
      </dsp:nvSpPr>
      <dsp:spPr>
        <a:xfrm>
          <a:off x="0" y="590567"/>
          <a:ext cx="3370557" cy="1924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Combining open data with data science tools allowed detailed analysis of traffic accidents influenced by weather conditions.</a:t>
          </a:r>
        </a:p>
      </dsp:txBody>
      <dsp:txXfrm>
        <a:off x="0" y="590567"/>
        <a:ext cx="3370557" cy="1924032"/>
      </dsp:txXfrm>
    </dsp:sp>
    <dsp:sp modelId="{A2F8DA1B-8F64-46BC-A45A-AB7D8084D10E}">
      <dsp:nvSpPr>
        <dsp:cNvPr id="0" name=""/>
        <dsp:cNvSpPr/>
      </dsp:nvSpPr>
      <dsp:spPr>
        <a:xfrm>
          <a:off x="3707612" y="0"/>
          <a:ext cx="3370557" cy="590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Impact on Traffic Accidents</a:t>
          </a:r>
        </a:p>
      </dsp:txBody>
      <dsp:txXfrm>
        <a:off x="3707612" y="0"/>
        <a:ext cx="3370557" cy="590567"/>
      </dsp:txXfrm>
    </dsp:sp>
    <dsp:sp modelId="{FA9B6332-8B1A-49AC-9E9C-212AE853475E}">
      <dsp:nvSpPr>
        <dsp:cNvPr id="0" name=""/>
        <dsp:cNvSpPr/>
      </dsp:nvSpPr>
      <dsp:spPr>
        <a:xfrm>
          <a:off x="3707612" y="590567"/>
          <a:ext cx="3370557" cy="1924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study revealed how various weather factors affect the frequency and severity of traffic accidents in Vancouver.</a:t>
          </a:r>
        </a:p>
      </dsp:txBody>
      <dsp:txXfrm>
        <a:off x="3707612" y="590567"/>
        <a:ext cx="3370557" cy="1924032"/>
      </dsp:txXfrm>
    </dsp:sp>
    <dsp:sp modelId="{8CE24DC7-3E4C-46C6-AC45-E81BDF958C74}">
      <dsp:nvSpPr>
        <dsp:cNvPr id="0" name=""/>
        <dsp:cNvSpPr/>
      </dsp:nvSpPr>
      <dsp:spPr>
        <a:xfrm>
          <a:off x="7415225" y="0"/>
          <a:ext cx="3370557" cy="590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Safety and Planning Implications</a:t>
          </a:r>
        </a:p>
      </dsp:txBody>
      <dsp:txXfrm>
        <a:off x="7415225" y="0"/>
        <a:ext cx="3370557" cy="590567"/>
      </dsp:txXfrm>
    </dsp:sp>
    <dsp:sp modelId="{9BB67F89-4C74-42B3-8940-5EE59DDF5947}">
      <dsp:nvSpPr>
        <dsp:cNvPr id="0" name=""/>
        <dsp:cNvSpPr/>
      </dsp:nvSpPr>
      <dsp:spPr>
        <a:xfrm>
          <a:off x="7415225" y="590567"/>
          <a:ext cx="3370557" cy="1924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Insights from the analysis support enhanced safety measures and more informed urban traffic planning decisions.</a:t>
          </a:r>
        </a:p>
      </dsp:txBody>
      <dsp:txXfrm>
        <a:off x="7415225" y="590567"/>
        <a:ext cx="3370557" cy="1924032"/>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72C0F-8636-4AE5-9DEB-16E7AA152E02}" type="datetimeFigureOut">
              <a:rPr lang="en-HK" smtClean="0"/>
              <a:t>3/9/2025</a:t>
            </a:fld>
            <a:endParaRPr lang="en-H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H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H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1D6744-82FF-4A75-B1E9-756B5A1965A4}" type="slidenum">
              <a:rPr lang="en-HK" smtClean="0"/>
              <a:t>‹#›</a:t>
            </a:fld>
            <a:endParaRPr lang="en-HK"/>
          </a:p>
        </p:txBody>
      </p:sp>
    </p:spTree>
    <p:extLst>
      <p:ext uri="{BB962C8B-B14F-4D97-AF65-F5344CB8AC3E}">
        <p14:creationId xmlns:p14="http://schemas.microsoft.com/office/powerpoint/2010/main" val="4013703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AI-generated content may be incorrect.
---
This presentation explores the relationship between weather conditions and traffic accidents in Vancouver using open data and advanced data science tools. We will walk through the study's background, data sources, analytical methods, and key findings to provide insightful conclusions for city planning and safety improvements.
</a:t>
            </a:r>
          </a:p>
        </p:txBody>
      </p:sp>
      <p:sp>
        <p:nvSpPr>
          <p:cNvPr id="4" name="Slide Number Placeholder 3"/>
          <p:cNvSpPr>
            <a:spLocks noGrp="1"/>
          </p:cNvSpPr>
          <p:nvPr>
            <p:ph type="sldNum" sz="quarter" idx="5"/>
          </p:nvPr>
        </p:nvSpPr>
        <p:spPr/>
        <p:txBody>
          <a:bodyPr/>
          <a:lstStyle/>
          <a:p>
            <a:fld id="{90EEB008-FEA4-4A0A-B0EA-F072A1030DCC}" type="slidenum">
              <a:rPr lang="en-HK" smtClean="0"/>
              <a:t>1</a:t>
            </a:fld>
            <a:endParaRPr lang="en-HK"/>
          </a:p>
        </p:txBody>
      </p:sp>
    </p:spTree>
    <p:extLst>
      <p:ext uri="{BB962C8B-B14F-4D97-AF65-F5344CB8AC3E}">
        <p14:creationId xmlns:p14="http://schemas.microsoft.com/office/powerpoint/2010/main" val="2952336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
---
Data analysis and visualization were conducted using Google Colab for cloud computing, Python’s Pandas for data manipulation, Matplotlib for static plots, and Bokeh for interactive visualizations, enabling thorough exploration of datasets.
Image source: Microsoft 365 content library
</a:t>
            </a:r>
          </a:p>
        </p:txBody>
      </p:sp>
      <p:sp>
        <p:nvSpPr>
          <p:cNvPr id="4" name="Slide Number Placeholder 3"/>
          <p:cNvSpPr>
            <a:spLocks noGrp="1"/>
          </p:cNvSpPr>
          <p:nvPr>
            <p:ph type="sldNum" sz="quarter" idx="5"/>
          </p:nvPr>
        </p:nvSpPr>
        <p:spPr/>
        <p:txBody>
          <a:bodyPr/>
          <a:lstStyle/>
          <a:p>
            <a:fld id="{90EEB008-FEA4-4A0A-B0EA-F072A1030DCC}" type="slidenum">
              <a:rPr lang="en-HK" smtClean="0"/>
              <a:t>10</a:t>
            </a:fld>
            <a:endParaRPr lang="en-HK"/>
          </a:p>
        </p:txBody>
      </p:sp>
    </p:spTree>
    <p:extLst>
      <p:ext uri="{BB962C8B-B14F-4D97-AF65-F5344CB8AC3E}">
        <p14:creationId xmlns:p14="http://schemas.microsoft.com/office/powerpoint/2010/main" val="3893806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Prior to analysis, data cleaning was essential to manage inconsistencies and prepare a unified dataset for accurate exploration and modeling.</a:t>
            </a:r>
          </a:p>
        </p:txBody>
      </p:sp>
      <p:sp>
        <p:nvSpPr>
          <p:cNvPr id="4" name="Slide Number Placeholder 3"/>
          <p:cNvSpPr>
            <a:spLocks noGrp="1"/>
          </p:cNvSpPr>
          <p:nvPr>
            <p:ph type="sldNum" sz="quarter" idx="5"/>
          </p:nvPr>
        </p:nvSpPr>
        <p:spPr/>
        <p:txBody>
          <a:bodyPr/>
          <a:lstStyle/>
          <a:p>
            <a:fld id="{90EEB008-FEA4-4A0A-B0EA-F072A1030DCC}" type="slidenum">
              <a:rPr lang="en-HK" smtClean="0"/>
              <a:t>11</a:t>
            </a:fld>
            <a:endParaRPr lang="en-HK"/>
          </a:p>
        </p:txBody>
      </p:sp>
    </p:spTree>
    <p:extLst>
      <p:ext uri="{BB962C8B-B14F-4D97-AF65-F5344CB8AC3E}">
        <p14:creationId xmlns:p14="http://schemas.microsoft.com/office/powerpoint/2010/main" val="1612107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
---
We carefully identified and treated missing values in both traffic and weather datasets to prevent bias and maintain the integrity of subsequent analyses.
Image source: Microsoft 365 content library
</a:t>
            </a:r>
          </a:p>
        </p:txBody>
      </p:sp>
      <p:sp>
        <p:nvSpPr>
          <p:cNvPr id="4" name="Slide Number Placeholder 3"/>
          <p:cNvSpPr>
            <a:spLocks noGrp="1"/>
          </p:cNvSpPr>
          <p:nvPr>
            <p:ph type="sldNum" sz="quarter" idx="5"/>
          </p:nvPr>
        </p:nvSpPr>
        <p:spPr/>
        <p:txBody>
          <a:bodyPr/>
          <a:lstStyle/>
          <a:p>
            <a:fld id="{90EEB008-FEA4-4A0A-B0EA-F072A1030DCC}" type="slidenum">
              <a:rPr lang="en-HK" smtClean="0"/>
              <a:t>12</a:t>
            </a:fld>
            <a:endParaRPr lang="en-HK"/>
          </a:p>
        </p:txBody>
      </p:sp>
    </p:spTree>
    <p:extLst>
      <p:ext uri="{BB962C8B-B14F-4D97-AF65-F5344CB8AC3E}">
        <p14:creationId xmlns:p14="http://schemas.microsoft.com/office/powerpoint/2010/main" val="280551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
---
The cleaned traffic and weather data were merged and aligned on matching temporal attributes to establish a coherent dataset ready for exploratory and predictive modeling.
Image source: Microsoft 365 content library
</a:t>
            </a:r>
          </a:p>
        </p:txBody>
      </p:sp>
      <p:sp>
        <p:nvSpPr>
          <p:cNvPr id="4" name="Slide Number Placeholder 3"/>
          <p:cNvSpPr>
            <a:spLocks noGrp="1"/>
          </p:cNvSpPr>
          <p:nvPr>
            <p:ph type="sldNum" sz="quarter" idx="5"/>
          </p:nvPr>
        </p:nvSpPr>
        <p:spPr/>
        <p:txBody>
          <a:bodyPr/>
          <a:lstStyle/>
          <a:p>
            <a:fld id="{90EEB008-FEA4-4A0A-B0EA-F072A1030DCC}" type="slidenum">
              <a:rPr lang="en-HK" smtClean="0"/>
              <a:t>13</a:t>
            </a:fld>
            <a:endParaRPr lang="en-HK"/>
          </a:p>
        </p:txBody>
      </p:sp>
    </p:spTree>
    <p:extLst>
      <p:ext uri="{BB962C8B-B14F-4D97-AF65-F5344CB8AC3E}">
        <p14:creationId xmlns:p14="http://schemas.microsoft.com/office/powerpoint/2010/main" val="3849265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EDA techniques were applied to uncover initial insights, detect patterns, and understand distributions in the combined dataset.</a:t>
            </a:r>
          </a:p>
        </p:txBody>
      </p:sp>
      <p:sp>
        <p:nvSpPr>
          <p:cNvPr id="4" name="Slide Number Placeholder 3"/>
          <p:cNvSpPr>
            <a:spLocks noGrp="1"/>
          </p:cNvSpPr>
          <p:nvPr>
            <p:ph type="sldNum" sz="quarter" idx="5"/>
          </p:nvPr>
        </p:nvSpPr>
        <p:spPr/>
        <p:txBody>
          <a:bodyPr/>
          <a:lstStyle/>
          <a:p>
            <a:fld id="{90EEB008-FEA4-4A0A-B0EA-F072A1030DCC}" type="slidenum">
              <a:rPr lang="en-HK" smtClean="0"/>
              <a:t>14</a:t>
            </a:fld>
            <a:endParaRPr lang="en-HK"/>
          </a:p>
        </p:txBody>
      </p:sp>
    </p:spTree>
    <p:extLst>
      <p:ext uri="{BB962C8B-B14F-4D97-AF65-F5344CB8AC3E}">
        <p14:creationId xmlns:p14="http://schemas.microsoft.com/office/powerpoint/2010/main" val="3073742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
---
Data was grouped by relevant categories such as date and weather condition, with counts and filters applied to isolate significant trends and anomalies.
Image source: Microsoft 365 content library
</a:t>
            </a:r>
          </a:p>
        </p:txBody>
      </p:sp>
      <p:sp>
        <p:nvSpPr>
          <p:cNvPr id="4" name="Slide Number Placeholder 3"/>
          <p:cNvSpPr>
            <a:spLocks noGrp="1"/>
          </p:cNvSpPr>
          <p:nvPr>
            <p:ph type="sldNum" sz="quarter" idx="5"/>
          </p:nvPr>
        </p:nvSpPr>
        <p:spPr/>
        <p:txBody>
          <a:bodyPr/>
          <a:lstStyle/>
          <a:p>
            <a:fld id="{90EEB008-FEA4-4A0A-B0EA-F072A1030DCC}" type="slidenum">
              <a:rPr lang="en-HK" smtClean="0"/>
              <a:t>15</a:t>
            </a:fld>
            <a:endParaRPr lang="en-HK"/>
          </a:p>
        </p:txBody>
      </p:sp>
    </p:spTree>
    <p:extLst>
      <p:ext uri="{BB962C8B-B14F-4D97-AF65-F5344CB8AC3E}">
        <p14:creationId xmlns:p14="http://schemas.microsoft.com/office/powerpoint/2010/main" val="1633698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
---
Descriptive statistics summarized key variables like accident counts, temperature, and precipitation, offering a foundational understanding of data characteristics.
Image source: Microsoft 365 content library
</a:t>
            </a:r>
          </a:p>
        </p:txBody>
      </p:sp>
      <p:sp>
        <p:nvSpPr>
          <p:cNvPr id="4" name="Slide Number Placeholder 3"/>
          <p:cNvSpPr>
            <a:spLocks noGrp="1"/>
          </p:cNvSpPr>
          <p:nvPr>
            <p:ph type="sldNum" sz="quarter" idx="5"/>
          </p:nvPr>
        </p:nvSpPr>
        <p:spPr/>
        <p:txBody>
          <a:bodyPr/>
          <a:lstStyle/>
          <a:p>
            <a:fld id="{90EEB008-FEA4-4A0A-B0EA-F072A1030DCC}" type="slidenum">
              <a:rPr lang="en-HK" smtClean="0"/>
              <a:t>16</a:t>
            </a:fld>
            <a:endParaRPr lang="en-HK"/>
          </a:p>
        </p:txBody>
      </p:sp>
    </p:spTree>
    <p:extLst>
      <p:ext uri="{BB962C8B-B14F-4D97-AF65-F5344CB8AC3E}">
        <p14:creationId xmlns:p14="http://schemas.microsoft.com/office/powerpoint/2010/main" val="2540899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Visualization helped to clearly communicate observed trends and relationships between weather variables and traffic accidents.</a:t>
            </a:r>
          </a:p>
        </p:txBody>
      </p:sp>
      <p:sp>
        <p:nvSpPr>
          <p:cNvPr id="4" name="Slide Number Placeholder 3"/>
          <p:cNvSpPr>
            <a:spLocks noGrp="1"/>
          </p:cNvSpPr>
          <p:nvPr>
            <p:ph type="sldNum" sz="quarter" idx="5"/>
          </p:nvPr>
        </p:nvSpPr>
        <p:spPr/>
        <p:txBody>
          <a:bodyPr/>
          <a:lstStyle/>
          <a:p>
            <a:fld id="{90EEB008-FEA4-4A0A-B0EA-F072A1030DCC}" type="slidenum">
              <a:rPr lang="en-HK" smtClean="0"/>
              <a:t>17</a:t>
            </a:fld>
            <a:endParaRPr lang="en-HK"/>
          </a:p>
        </p:txBody>
      </p:sp>
    </p:spTree>
    <p:extLst>
      <p:ext uri="{BB962C8B-B14F-4D97-AF65-F5344CB8AC3E}">
        <p14:creationId xmlns:p14="http://schemas.microsoft.com/office/powerpoint/2010/main" val="4166579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
---
Bar charts were created to effectively display the frequency of accidents across different weather conditions, enhancing interpretability.
Image source: Microsoft 365 content library
</a:t>
            </a:r>
          </a:p>
        </p:txBody>
      </p:sp>
      <p:sp>
        <p:nvSpPr>
          <p:cNvPr id="4" name="Slide Number Placeholder 3"/>
          <p:cNvSpPr>
            <a:spLocks noGrp="1"/>
          </p:cNvSpPr>
          <p:nvPr>
            <p:ph type="sldNum" sz="quarter" idx="5"/>
          </p:nvPr>
        </p:nvSpPr>
        <p:spPr/>
        <p:txBody>
          <a:bodyPr/>
          <a:lstStyle/>
          <a:p>
            <a:fld id="{90EEB008-FEA4-4A0A-B0EA-F072A1030DCC}" type="slidenum">
              <a:rPr lang="en-HK" smtClean="0"/>
              <a:t>18</a:t>
            </a:fld>
            <a:endParaRPr lang="en-HK"/>
          </a:p>
        </p:txBody>
      </p:sp>
    </p:spTree>
    <p:extLst>
      <p:ext uri="{BB962C8B-B14F-4D97-AF65-F5344CB8AC3E}">
        <p14:creationId xmlns:p14="http://schemas.microsoft.com/office/powerpoint/2010/main" val="3308626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
---
Interactive plots developed with Bokeh allowed dynamic exploration of data, enabling users to drill down into specific dates and weather conditions for deeper insights.
Image source: Microsoft 365 content library
</a:t>
            </a:r>
          </a:p>
        </p:txBody>
      </p:sp>
      <p:sp>
        <p:nvSpPr>
          <p:cNvPr id="4" name="Slide Number Placeholder 3"/>
          <p:cNvSpPr>
            <a:spLocks noGrp="1"/>
          </p:cNvSpPr>
          <p:nvPr>
            <p:ph type="sldNum" sz="quarter" idx="5"/>
          </p:nvPr>
        </p:nvSpPr>
        <p:spPr/>
        <p:txBody>
          <a:bodyPr/>
          <a:lstStyle/>
          <a:p>
            <a:fld id="{90EEB008-FEA4-4A0A-B0EA-F072A1030DCC}" type="slidenum">
              <a:rPr lang="en-HK" smtClean="0"/>
              <a:t>19</a:t>
            </a:fld>
            <a:endParaRPr lang="en-HK"/>
          </a:p>
        </p:txBody>
      </p:sp>
    </p:spTree>
    <p:extLst>
      <p:ext uri="{BB962C8B-B14F-4D97-AF65-F5344CB8AC3E}">
        <p14:creationId xmlns:p14="http://schemas.microsoft.com/office/powerpoint/2010/main" val="4011524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
---
We will begin with an introduction to the study's background and objectives, followed by an overview of data sources and tools used. Next, we will cover data cleaning and exploratory analysis, visualization of key trends, machine learning modeling, and conclude with insights and implications.
Image source: Microsoft 365 content library
</a:t>
            </a:r>
          </a:p>
        </p:txBody>
      </p:sp>
      <p:sp>
        <p:nvSpPr>
          <p:cNvPr id="4" name="Slide Number Placeholder 3"/>
          <p:cNvSpPr>
            <a:spLocks noGrp="1"/>
          </p:cNvSpPr>
          <p:nvPr>
            <p:ph type="sldNum" sz="quarter" idx="5"/>
          </p:nvPr>
        </p:nvSpPr>
        <p:spPr/>
        <p:txBody>
          <a:bodyPr/>
          <a:lstStyle/>
          <a:p>
            <a:fld id="{90EEB008-FEA4-4A0A-B0EA-F072A1030DCC}" type="slidenum">
              <a:rPr lang="en-HK" smtClean="0"/>
              <a:t>2</a:t>
            </a:fld>
            <a:endParaRPr lang="en-HK"/>
          </a:p>
        </p:txBody>
      </p:sp>
    </p:spTree>
    <p:extLst>
      <p:ext uri="{BB962C8B-B14F-4D97-AF65-F5344CB8AC3E}">
        <p14:creationId xmlns:p14="http://schemas.microsoft.com/office/powerpoint/2010/main" val="887003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To predict accident occurrences based on weather, data was prepared and machine learning models were applied and evaluated.</a:t>
            </a:r>
          </a:p>
        </p:txBody>
      </p:sp>
      <p:sp>
        <p:nvSpPr>
          <p:cNvPr id="4" name="Slide Number Placeholder 3"/>
          <p:cNvSpPr>
            <a:spLocks noGrp="1"/>
          </p:cNvSpPr>
          <p:nvPr>
            <p:ph type="sldNum" sz="quarter" idx="5"/>
          </p:nvPr>
        </p:nvSpPr>
        <p:spPr/>
        <p:txBody>
          <a:bodyPr/>
          <a:lstStyle/>
          <a:p>
            <a:fld id="{90EEB008-FEA4-4A0A-B0EA-F072A1030DCC}" type="slidenum">
              <a:rPr lang="en-HK" smtClean="0"/>
              <a:t>20</a:t>
            </a:fld>
            <a:endParaRPr lang="en-HK"/>
          </a:p>
        </p:txBody>
      </p:sp>
    </p:spTree>
    <p:extLst>
      <p:ext uri="{BB962C8B-B14F-4D97-AF65-F5344CB8AC3E}">
        <p14:creationId xmlns:p14="http://schemas.microsoft.com/office/powerpoint/2010/main" val="1098336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
---
The dataset was split into training and testing subsets to ensure unbiased evaluation of the machine learning model’s predictive performance.
Image source: Microsoft 365 content library
</a:t>
            </a:r>
          </a:p>
        </p:txBody>
      </p:sp>
      <p:sp>
        <p:nvSpPr>
          <p:cNvPr id="4" name="Slide Number Placeholder 3"/>
          <p:cNvSpPr>
            <a:spLocks noGrp="1"/>
          </p:cNvSpPr>
          <p:nvPr>
            <p:ph type="sldNum" sz="quarter" idx="5"/>
          </p:nvPr>
        </p:nvSpPr>
        <p:spPr/>
        <p:txBody>
          <a:bodyPr/>
          <a:lstStyle/>
          <a:p>
            <a:fld id="{90EEB008-FEA4-4A0A-B0EA-F072A1030DCC}" type="slidenum">
              <a:rPr lang="en-HK" smtClean="0"/>
              <a:t>21</a:t>
            </a:fld>
            <a:endParaRPr lang="en-HK"/>
          </a:p>
        </p:txBody>
      </p:sp>
    </p:spTree>
    <p:extLst>
      <p:ext uri="{BB962C8B-B14F-4D97-AF65-F5344CB8AC3E}">
        <p14:creationId xmlns:p14="http://schemas.microsoft.com/office/powerpoint/2010/main" val="778715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
---
Model performance metrics such as accuracy, precision, and recall were assessed to determine the effectiveness of the predictive model for real-world application.
Image source: Microsoft 365 content library
</a:t>
            </a:r>
          </a:p>
        </p:txBody>
      </p:sp>
      <p:sp>
        <p:nvSpPr>
          <p:cNvPr id="4" name="Slide Number Placeholder 3"/>
          <p:cNvSpPr>
            <a:spLocks noGrp="1"/>
          </p:cNvSpPr>
          <p:nvPr>
            <p:ph type="sldNum" sz="quarter" idx="5"/>
          </p:nvPr>
        </p:nvSpPr>
        <p:spPr/>
        <p:txBody>
          <a:bodyPr/>
          <a:lstStyle/>
          <a:p>
            <a:fld id="{90EEB008-FEA4-4A0A-B0EA-F072A1030DCC}" type="slidenum">
              <a:rPr lang="en-HK" smtClean="0"/>
              <a:t>22</a:t>
            </a:fld>
            <a:endParaRPr lang="en-HK"/>
          </a:p>
        </p:txBody>
      </p:sp>
    </p:spTree>
    <p:extLst>
      <p:ext uri="{BB962C8B-B14F-4D97-AF65-F5344CB8AC3E}">
        <p14:creationId xmlns:p14="http://schemas.microsoft.com/office/powerpoint/2010/main" val="2233629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This final section summarizes the key findings, highlighting important correlations and their implications for traffic safety and urban planning.</a:t>
            </a:r>
          </a:p>
        </p:txBody>
      </p:sp>
      <p:sp>
        <p:nvSpPr>
          <p:cNvPr id="4" name="Slide Number Placeholder 3"/>
          <p:cNvSpPr>
            <a:spLocks noGrp="1"/>
          </p:cNvSpPr>
          <p:nvPr>
            <p:ph type="sldNum" sz="quarter" idx="5"/>
          </p:nvPr>
        </p:nvSpPr>
        <p:spPr/>
        <p:txBody>
          <a:bodyPr/>
          <a:lstStyle/>
          <a:p>
            <a:fld id="{90EEB008-FEA4-4A0A-B0EA-F072A1030DCC}" type="slidenum">
              <a:rPr lang="en-HK" smtClean="0"/>
              <a:t>23</a:t>
            </a:fld>
            <a:endParaRPr lang="en-HK"/>
          </a:p>
        </p:txBody>
      </p:sp>
    </p:spTree>
    <p:extLst>
      <p:ext uri="{BB962C8B-B14F-4D97-AF65-F5344CB8AC3E}">
        <p14:creationId xmlns:p14="http://schemas.microsoft.com/office/powerpoint/2010/main" val="2806187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
---
The analysis revealed that temperature variations showed a more significant correlation with accident rates than precipitation, suggesting temperature as a critical factor in traffic safety assessments.
Image source: Microsoft 365 content library
</a:t>
            </a:r>
          </a:p>
        </p:txBody>
      </p:sp>
      <p:sp>
        <p:nvSpPr>
          <p:cNvPr id="4" name="Slide Number Placeholder 3"/>
          <p:cNvSpPr>
            <a:spLocks noGrp="1"/>
          </p:cNvSpPr>
          <p:nvPr>
            <p:ph type="sldNum" sz="quarter" idx="5"/>
          </p:nvPr>
        </p:nvSpPr>
        <p:spPr/>
        <p:txBody>
          <a:bodyPr/>
          <a:lstStyle/>
          <a:p>
            <a:fld id="{90EEB008-FEA4-4A0A-B0EA-F072A1030DCC}" type="slidenum">
              <a:rPr lang="en-HK" smtClean="0"/>
              <a:t>24</a:t>
            </a:fld>
            <a:endParaRPr lang="en-HK"/>
          </a:p>
        </p:txBody>
      </p:sp>
    </p:spTree>
    <p:extLst>
      <p:ext uri="{BB962C8B-B14F-4D97-AF65-F5344CB8AC3E}">
        <p14:creationId xmlns:p14="http://schemas.microsoft.com/office/powerpoint/2010/main" val="4019435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
---
Model interpretation identified important weather features influencing accident likelihood, providing actionable insights for city officials and planners.
Image source: Microsoft 365 content library
</a:t>
            </a:r>
          </a:p>
        </p:txBody>
      </p:sp>
      <p:sp>
        <p:nvSpPr>
          <p:cNvPr id="4" name="Slide Number Placeholder 3"/>
          <p:cNvSpPr>
            <a:spLocks noGrp="1"/>
          </p:cNvSpPr>
          <p:nvPr>
            <p:ph type="sldNum" sz="quarter" idx="5"/>
          </p:nvPr>
        </p:nvSpPr>
        <p:spPr/>
        <p:txBody>
          <a:bodyPr/>
          <a:lstStyle/>
          <a:p>
            <a:fld id="{90EEB008-FEA4-4A0A-B0EA-F072A1030DCC}" type="slidenum">
              <a:rPr lang="en-HK" smtClean="0"/>
              <a:t>25</a:t>
            </a:fld>
            <a:endParaRPr lang="en-HK"/>
          </a:p>
        </p:txBody>
      </p:sp>
    </p:spTree>
    <p:extLst>
      <p:ext uri="{BB962C8B-B14F-4D97-AF65-F5344CB8AC3E}">
        <p14:creationId xmlns:p14="http://schemas.microsoft.com/office/powerpoint/2010/main" val="1212775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
---
Findings can inform targeted interventions to reduce accidents, and future research can expand the scope by incorporating additional data and refining models for better predictions.
Image source: Microsoft 365 content library
</a:t>
            </a:r>
          </a:p>
        </p:txBody>
      </p:sp>
      <p:sp>
        <p:nvSpPr>
          <p:cNvPr id="4" name="Slide Number Placeholder 3"/>
          <p:cNvSpPr>
            <a:spLocks noGrp="1"/>
          </p:cNvSpPr>
          <p:nvPr>
            <p:ph type="sldNum" sz="quarter" idx="5"/>
          </p:nvPr>
        </p:nvSpPr>
        <p:spPr/>
        <p:txBody>
          <a:bodyPr/>
          <a:lstStyle/>
          <a:p>
            <a:fld id="{90EEB008-FEA4-4A0A-B0EA-F072A1030DCC}" type="slidenum">
              <a:rPr lang="en-HK" smtClean="0"/>
              <a:t>26</a:t>
            </a:fld>
            <a:endParaRPr lang="en-HK"/>
          </a:p>
        </p:txBody>
      </p:sp>
    </p:spTree>
    <p:extLst>
      <p:ext uri="{BB962C8B-B14F-4D97-AF65-F5344CB8AC3E}">
        <p14:creationId xmlns:p14="http://schemas.microsoft.com/office/powerpoint/2010/main" val="3536493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In conclusion, integrating open data and data science tools enabled a comprehensive analysis of how weather impacts traffic accidents in Vancouver. The insights gained pave the way for improved safety measures and informed urban planning.</a:t>
            </a:r>
          </a:p>
        </p:txBody>
      </p:sp>
      <p:sp>
        <p:nvSpPr>
          <p:cNvPr id="4" name="Slide Number Placeholder 3"/>
          <p:cNvSpPr>
            <a:spLocks noGrp="1"/>
          </p:cNvSpPr>
          <p:nvPr>
            <p:ph type="sldNum" sz="quarter" idx="5"/>
          </p:nvPr>
        </p:nvSpPr>
        <p:spPr/>
        <p:txBody>
          <a:bodyPr/>
          <a:lstStyle/>
          <a:p>
            <a:fld id="{90EEB008-FEA4-4A0A-B0EA-F072A1030DCC}" type="slidenum">
              <a:rPr lang="en-HK" smtClean="0"/>
              <a:t>27</a:t>
            </a:fld>
            <a:endParaRPr lang="en-HK"/>
          </a:p>
        </p:txBody>
      </p:sp>
    </p:spTree>
    <p:extLst>
      <p:ext uri="{BB962C8B-B14F-4D97-AF65-F5344CB8AC3E}">
        <p14:creationId xmlns:p14="http://schemas.microsoft.com/office/powerpoint/2010/main" val="1646743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This section introduces the importance of analyzing the interplay between weather and traffic accidents in Vancouver, outlining the study's main goals and providing context about the city's traffic and weather patterns.</a:t>
            </a:r>
          </a:p>
        </p:txBody>
      </p:sp>
      <p:sp>
        <p:nvSpPr>
          <p:cNvPr id="4" name="Slide Number Placeholder 3"/>
          <p:cNvSpPr>
            <a:spLocks noGrp="1"/>
          </p:cNvSpPr>
          <p:nvPr>
            <p:ph type="sldNum" sz="quarter" idx="5"/>
          </p:nvPr>
        </p:nvSpPr>
        <p:spPr/>
        <p:txBody>
          <a:bodyPr/>
          <a:lstStyle/>
          <a:p>
            <a:fld id="{90EEB008-FEA4-4A0A-B0EA-F072A1030DCC}" type="slidenum">
              <a:rPr lang="en-HK" smtClean="0"/>
              <a:t>3</a:t>
            </a:fld>
            <a:endParaRPr lang="en-HK"/>
          </a:p>
        </p:txBody>
      </p:sp>
    </p:spTree>
    <p:extLst>
      <p:ext uri="{BB962C8B-B14F-4D97-AF65-F5344CB8AC3E}">
        <p14:creationId xmlns:p14="http://schemas.microsoft.com/office/powerpoint/2010/main" val="3505389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
---
Understanding how weather impacts traffic accidents is crucial for improving road safety and informing city planning. This study leverages open data to analyze these relationships specifically in Vancouver, where diverse weather conditions and traffic dynamics exist.
Image source: Microsoft 365 content library
</a:t>
            </a:r>
          </a:p>
        </p:txBody>
      </p:sp>
      <p:sp>
        <p:nvSpPr>
          <p:cNvPr id="4" name="Slide Number Placeholder 3"/>
          <p:cNvSpPr>
            <a:spLocks noGrp="1"/>
          </p:cNvSpPr>
          <p:nvPr>
            <p:ph type="sldNum" sz="quarter" idx="5"/>
          </p:nvPr>
        </p:nvSpPr>
        <p:spPr/>
        <p:txBody>
          <a:bodyPr/>
          <a:lstStyle/>
          <a:p>
            <a:fld id="{90EEB008-FEA4-4A0A-B0EA-F072A1030DCC}" type="slidenum">
              <a:rPr lang="en-HK" smtClean="0"/>
              <a:t>4</a:t>
            </a:fld>
            <a:endParaRPr lang="en-HK"/>
          </a:p>
        </p:txBody>
      </p:sp>
    </p:spTree>
    <p:extLst>
      <p:ext uri="{BB962C8B-B14F-4D97-AF65-F5344CB8AC3E}">
        <p14:creationId xmlns:p14="http://schemas.microsoft.com/office/powerpoint/2010/main" val="1072099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
---
The analysis aims to identify key weather factors influencing accident rates, evaluate data-driven patterns, and build predictive models to support decision-making and enhance public safety strategies in Vancouver.
Image source: Microsoft 365 content library
</a:t>
            </a:r>
          </a:p>
        </p:txBody>
      </p:sp>
      <p:sp>
        <p:nvSpPr>
          <p:cNvPr id="4" name="Slide Number Placeholder 3"/>
          <p:cNvSpPr>
            <a:spLocks noGrp="1"/>
          </p:cNvSpPr>
          <p:nvPr>
            <p:ph type="sldNum" sz="quarter" idx="5"/>
          </p:nvPr>
        </p:nvSpPr>
        <p:spPr/>
        <p:txBody>
          <a:bodyPr/>
          <a:lstStyle/>
          <a:p>
            <a:fld id="{90EEB008-FEA4-4A0A-B0EA-F072A1030DCC}" type="slidenum">
              <a:rPr lang="en-HK" smtClean="0"/>
              <a:t>5</a:t>
            </a:fld>
            <a:endParaRPr lang="en-HK"/>
          </a:p>
        </p:txBody>
      </p:sp>
    </p:spTree>
    <p:extLst>
      <p:ext uri="{BB962C8B-B14F-4D97-AF65-F5344CB8AC3E}">
        <p14:creationId xmlns:p14="http://schemas.microsoft.com/office/powerpoint/2010/main" val="1857141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
---
Vancouver experiences variable weather including rain and mild temperatures, which affect traffic flow and accident occurrence. The city’s traffic infrastructure and patterns set the stage for the analysis of these interactions.
Image source: Microsoft 365 content library
</a:t>
            </a:r>
          </a:p>
        </p:txBody>
      </p:sp>
      <p:sp>
        <p:nvSpPr>
          <p:cNvPr id="4" name="Slide Number Placeholder 3"/>
          <p:cNvSpPr>
            <a:spLocks noGrp="1"/>
          </p:cNvSpPr>
          <p:nvPr>
            <p:ph type="sldNum" sz="quarter" idx="5"/>
          </p:nvPr>
        </p:nvSpPr>
        <p:spPr/>
        <p:txBody>
          <a:bodyPr/>
          <a:lstStyle/>
          <a:p>
            <a:fld id="{90EEB008-FEA4-4A0A-B0EA-F072A1030DCC}" type="slidenum">
              <a:rPr lang="en-HK" smtClean="0"/>
              <a:t>6</a:t>
            </a:fld>
            <a:endParaRPr lang="en-HK"/>
          </a:p>
        </p:txBody>
      </p:sp>
    </p:spTree>
    <p:extLst>
      <p:ext uri="{BB962C8B-B14F-4D97-AF65-F5344CB8AC3E}">
        <p14:creationId xmlns:p14="http://schemas.microsoft.com/office/powerpoint/2010/main" val="2742839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This section details the data used and the tools employed for the analysis, highlighting the integration of city data, weather statistics, and programming resources.</a:t>
            </a:r>
          </a:p>
        </p:txBody>
      </p:sp>
      <p:sp>
        <p:nvSpPr>
          <p:cNvPr id="4" name="Slide Number Placeholder 3"/>
          <p:cNvSpPr>
            <a:spLocks noGrp="1"/>
          </p:cNvSpPr>
          <p:nvPr>
            <p:ph type="sldNum" sz="quarter" idx="5"/>
          </p:nvPr>
        </p:nvSpPr>
        <p:spPr/>
        <p:txBody>
          <a:bodyPr/>
          <a:lstStyle/>
          <a:p>
            <a:fld id="{90EEB008-FEA4-4A0A-B0EA-F072A1030DCC}" type="slidenum">
              <a:rPr lang="en-HK" smtClean="0"/>
              <a:t>7</a:t>
            </a:fld>
            <a:endParaRPr lang="en-HK"/>
          </a:p>
        </p:txBody>
      </p:sp>
    </p:spTree>
    <p:extLst>
      <p:ext uri="{BB962C8B-B14F-4D97-AF65-F5344CB8AC3E}">
        <p14:creationId xmlns:p14="http://schemas.microsoft.com/office/powerpoint/2010/main" val="2771137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
---
Traffic accident data was sourced from the City of Vancouver’s Strategic Plan Dashboard, providing detailed and updated records essential for accurate analysis.
Image source: Microsoft 365 content library
</a:t>
            </a:r>
          </a:p>
        </p:txBody>
      </p:sp>
      <p:sp>
        <p:nvSpPr>
          <p:cNvPr id="4" name="Slide Number Placeholder 3"/>
          <p:cNvSpPr>
            <a:spLocks noGrp="1"/>
          </p:cNvSpPr>
          <p:nvPr>
            <p:ph type="sldNum" sz="quarter" idx="5"/>
          </p:nvPr>
        </p:nvSpPr>
        <p:spPr/>
        <p:txBody>
          <a:bodyPr/>
          <a:lstStyle/>
          <a:p>
            <a:fld id="{90EEB008-FEA4-4A0A-B0EA-F072A1030DCC}" type="slidenum">
              <a:rPr lang="en-HK" smtClean="0"/>
              <a:t>8</a:t>
            </a:fld>
            <a:endParaRPr lang="en-HK"/>
          </a:p>
        </p:txBody>
      </p:sp>
    </p:spTree>
    <p:extLst>
      <p:ext uri="{BB962C8B-B14F-4D97-AF65-F5344CB8AC3E}">
        <p14:creationId xmlns:p14="http://schemas.microsoft.com/office/powerpoint/2010/main" val="2870913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
---
Weather data was obtained from Weatherstats.ca, which compiles information from Environment and Climate Change Canada, ensuring reliable and comprehensive meteorological inputs.
Image source: Microsoft 365 content library
</a:t>
            </a:r>
          </a:p>
        </p:txBody>
      </p:sp>
      <p:sp>
        <p:nvSpPr>
          <p:cNvPr id="4" name="Slide Number Placeholder 3"/>
          <p:cNvSpPr>
            <a:spLocks noGrp="1"/>
          </p:cNvSpPr>
          <p:nvPr>
            <p:ph type="sldNum" sz="quarter" idx="5"/>
          </p:nvPr>
        </p:nvSpPr>
        <p:spPr/>
        <p:txBody>
          <a:bodyPr/>
          <a:lstStyle/>
          <a:p>
            <a:fld id="{90EEB008-FEA4-4A0A-B0EA-F072A1030DCC}" type="slidenum">
              <a:rPr lang="en-HK" smtClean="0"/>
              <a:t>9</a:t>
            </a:fld>
            <a:endParaRPr lang="en-HK"/>
          </a:p>
        </p:txBody>
      </p:sp>
    </p:spTree>
    <p:extLst>
      <p:ext uri="{BB962C8B-B14F-4D97-AF65-F5344CB8AC3E}">
        <p14:creationId xmlns:p14="http://schemas.microsoft.com/office/powerpoint/2010/main" val="756525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9/3/2025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775701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9/3/2025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1113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9/3/2025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04939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9/3/2025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29340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9/3/2025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2495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9/3/2025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11755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9/3/2025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773478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9/3/2025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63531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9/3/2025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184627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9/3/2025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5904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9/3/2025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56335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9/3/2025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5515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899EBD5-ED24-E8C2-F4DE-DB92419CF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F05256-6ADE-E312-FC19-4D9F278C463E}"/>
              </a:ext>
            </a:extLst>
          </p:cNvPr>
          <p:cNvSpPr>
            <a:spLocks noGrp="1"/>
          </p:cNvSpPr>
          <p:nvPr>
            <p:ph type="ctrTitle"/>
          </p:nvPr>
        </p:nvSpPr>
        <p:spPr>
          <a:xfrm>
            <a:off x="2356991" y="545235"/>
            <a:ext cx="7144817" cy="3720070"/>
          </a:xfrm>
        </p:spPr>
        <p:txBody>
          <a:bodyPr>
            <a:normAutofit/>
          </a:bodyPr>
          <a:lstStyle/>
          <a:p>
            <a:pPr>
              <a:lnSpc>
                <a:spcPct val="90000"/>
              </a:lnSpc>
            </a:pPr>
            <a:r>
              <a:rPr lang="en-HK" sz="5000" dirty="0"/>
              <a:t>Weather and Traffic Accident Analysis in Vancouver Using Open Data and Data Science Tools</a:t>
            </a:r>
          </a:p>
        </p:txBody>
      </p:sp>
      <p:sp>
        <p:nvSpPr>
          <p:cNvPr id="3" name="Subtitle 2">
            <a:extLst>
              <a:ext uri="{FF2B5EF4-FFF2-40B4-BE49-F238E27FC236}">
                <a16:creationId xmlns:a16="http://schemas.microsoft.com/office/drawing/2014/main" id="{18D23A85-D952-5E4F-7881-555FCA21123A}"/>
              </a:ext>
            </a:extLst>
          </p:cNvPr>
          <p:cNvSpPr>
            <a:spLocks noGrp="1"/>
          </p:cNvSpPr>
          <p:nvPr>
            <p:ph type="subTitle" idx="1"/>
          </p:nvPr>
        </p:nvSpPr>
        <p:spPr>
          <a:xfrm>
            <a:off x="2356992" y="5385367"/>
            <a:ext cx="7076670" cy="826366"/>
          </a:xfrm>
        </p:spPr>
        <p:txBody>
          <a:bodyPr anchor="t">
            <a:normAutofit/>
          </a:bodyPr>
          <a:lstStyle/>
          <a:p>
            <a:r>
              <a:rPr lang="en-HK"/>
              <a:t>Exploring data-driven insights for urban safety improvements</a:t>
            </a:r>
          </a:p>
        </p:txBody>
      </p:sp>
      <p:cxnSp>
        <p:nvCxnSpPr>
          <p:cNvPr id="10" name="Straight Connector 9">
            <a:extLst>
              <a:ext uri="{FF2B5EF4-FFF2-40B4-BE49-F238E27FC236}">
                <a16:creationId xmlns:a16="http://schemas.microsoft.com/office/drawing/2014/main" id="{C12C8322-DE75-9D80-9A42-9F4652A874F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52835" y="494377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7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42"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4CD40-38E5-D655-AEAA-B4E238CF1AF8}"/>
              </a:ext>
            </a:extLst>
          </p:cNvPr>
          <p:cNvSpPr>
            <a:spLocks noGrp="1"/>
          </p:cNvSpPr>
          <p:nvPr>
            <p:ph type="title"/>
          </p:nvPr>
        </p:nvSpPr>
        <p:spPr>
          <a:xfrm>
            <a:off x="704087" y="914400"/>
            <a:ext cx="4041648" cy="1928741"/>
          </a:xfrm>
        </p:spPr>
        <p:txBody>
          <a:bodyPr vert="horz" lIns="91440" tIns="45720" rIns="91440" bIns="45720" rtlCol="0" anchor="t">
            <a:normAutofit/>
          </a:bodyPr>
          <a:lstStyle/>
          <a:p>
            <a:pPr>
              <a:lnSpc>
                <a:spcPct val="90000"/>
              </a:lnSpc>
            </a:pPr>
            <a:r>
              <a:rPr lang="en-US" sz="2800"/>
              <a:t>Utilizing Google Colab, Python Pandas, Matplotlib, and Bokeh</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Cloud computing digital concept">
            <a:extLst>
              <a:ext uri="{FF2B5EF4-FFF2-40B4-BE49-F238E27FC236}">
                <a16:creationId xmlns:a16="http://schemas.microsoft.com/office/drawing/2014/main" id="{702FE74A-2CCC-4C12-A236-35C8A807FC91}"/>
              </a:ext>
            </a:extLst>
          </p:cNvPr>
          <p:cNvPicPr>
            <a:picLocks noGrp="1" noChangeAspect="1"/>
          </p:cNvPicPr>
          <p:nvPr>
            <p:ph sz="half" idx="1"/>
          </p:nvPr>
        </p:nvPicPr>
        <p:blipFill>
          <a:blip r:embed="rId3"/>
          <a:srcRect l="25404"/>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525C8FCD-7B98-C06E-6BDF-EACC8479E45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HK" sz="1400" b="1"/>
              <a:t>Cloud Computing with Google Colab</a:t>
            </a:r>
          </a:p>
          <a:p>
            <a:pPr marL="0" lvl="1" indent="0">
              <a:buFont typeface="Arial" panose="020B0604020202020204" pitchFamily="34" charset="0"/>
              <a:buNone/>
            </a:pPr>
            <a:r>
              <a:rPr lang="en-HK" sz="1400"/>
              <a:t>Google Colab provides cloud computing resources that facilitate accessible and efficient data analysis workflows.</a:t>
            </a:r>
          </a:p>
          <a:p>
            <a:pPr marL="0" indent="0">
              <a:spcBef>
                <a:spcPts val="2500"/>
              </a:spcBef>
              <a:buFont typeface="Arial" panose="020B0604020202020204" pitchFamily="34" charset="0"/>
              <a:buNone/>
            </a:pPr>
            <a:r>
              <a:rPr lang="en-HK" sz="1400" b="1"/>
              <a:t>Data Manipulation with Pandas</a:t>
            </a:r>
          </a:p>
          <a:p>
            <a:pPr marL="0" lvl="1" indent="0">
              <a:buFont typeface="Arial" panose="020B0604020202020204" pitchFamily="34" charset="0"/>
              <a:buNone/>
            </a:pPr>
            <a:r>
              <a:rPr lang="en-HK" sz="1400"/>
              <a:t>Pandas library is used for efficient and flexible data manipulation and cleaning in Python.</a:t>
            </a:r>
          </a:p>
          <a:p>
            <a:pPr marL="0" indent="0">
              <a:spcBef>
                <a:spcPts val="2500"/>
              </a:spcBef>
              <a:buFont typeface="Arial" panose="020B0604020202020204" pitchFamily="34" charset="0"/>
              <a:buNone/>
            </a:pPr>
            <a:r>
              <a:rPr lang="en-HK" sz="1400" b="1"/>
              <a:t>Static Visualization with Matplotlib</a:t>
            </a:r>
          </a:p>
          <a:p>
            <a:pPr marL="0" lvl="1" indent="0">
              <a:buFont typeface="Arial" panose="020B0604020202020204" pitchFamily="34" charset="0"/>
              <a:buNone/>
            </a:pPr>
            <a:r>
              <a:rPr lang="en-HK" sz="1400"/>
              <a:t>Matplotlib enables creation of detailed static plots to visualize data trends and insights clearly.</a:t>
            </a:r>
          </a:p>
          <a:p>
            <a:pPr marL="0" indent="0">
              <a:spcBef>
                <a:spcPts val="2500"/>
              </a:spcBef>
              <a:buFont typeface="Arial" panose="020B0604020202020204" pitchFamily="34" charset="0"/>
              <a:buNone/>
            </a:pPr>
            <a:r>
              <a:rPr lang="en-HK" sz="1400" b="1"/>
              <a:t>Interactive Visualization with Bokeh</a:t>
            </a:r>
          </a:p>
          <a:p>
            <a:pPr marL="0" lvl="1" indent="0">
              <a:buFont typeface="Arial" panose="020B0604020202020204" pitchFamily="34" charset="0"/>
              <a:buNone/>
            </a:pPr>
            <a:r>
              <a:rPr lang="en-HK" sz="1400"/>
              <a:t>Bokeh provides tools for interactive and dynamic data visualizations to explore datasets thoroughly.</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283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FE1C09ED-B29F-354E-6CFD-81D0F03E94C0}"/>
              </a:ext>
            </a:extLst>
          </p:cNvPr>
          <p:cNvSpPr>
            <a:spLocks noGrp="1"/>
          </p:cNvSpPr>
          <p:nvPr>
            <p:ph type="ctrTitle"/>
          </p:nvPr>
        </p:nvSpPr>
        <p:spPr>
          <a:xfrm>
            <a:off x="695324" y="1145308"/>
            <a:ext cx="7600263" cy="4860947"/>
          </a:xfrm>
        </p:spPr>
        <p:txBody>
          <a:bodyPr anchor="b">
            <a:normAutofit/>
          </a:bodyPr>
          <a:lstStyle/>
          <a:p>
            <a:r>
              <a:rPr lang="en-HK" sz="7600"/>
              <a:t>Data Cleaning and Preparation</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835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ED0D66-1997-EA33-B73A-ABA04171B4D0}"/>
              </a:ext>
            </a:extLst>
          </p:cNvPr>
          <p:cNvSpPr>
            <a:spLocks noGrp="1"/>
          </p:cNvSpPr>
          <p:nvPr>
            <p:ph type="title"/>
          </p:nvPr>
        </p:nvSpPr>
        <p:spPr>
          <a:xfrm>
            <a:off x="704086" y="909637"/>
            <a:ext cx="11137895" cy="1307592"/>
          </a:xfrm>
        </p:spPr>
        <p:txBody>
          <a:bodyPr vert="horz" lIns="91440" tIns="45720" rIns="91440" bIns="45720" rtlCol="0" anchor="t">
            <a:normAutofit/>
          </a:bodyPr>
          <a:lstStyle/>
          <a:p>
            <a:pPr>
              <a:lnSpc>
                <a:spcPct val="90000"/>
              </a:lnSpc>
            </a:pPr>
            <a:r>
              <a:rPr lang="en-US" sz="2800" dirty="0"/>
              <a:t>Loading Data, Handling Missing Values, Renaming and Standardizing Columns in Both Datasets</a:t>
            </a:r>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56DBB792-2D20-0CCC-A0F8-4AEE6504FA70}"/>
              </a:ext>
            </a:extLst>
          </p:cNvPr>
          <p:cNvPicPr>
            <a:picLocks noChangeAspect="1"/>
          </p:cNvPicPr>
          <p:nvPr/>
        </p:nvPicPr>
        <p:blipFill>
          <a:blip r:embed="rId3"/>
          <a:stretch>
            <a:fillRect/>
          </a:stretch>
        </p:blipFill>
        <p:spPr>
          <a:xfrm>
            <a:off x="801493" y="2304029"/>
            <a:ext cx="11085707" cy="3097893"/>
          </a:xfrm>
          <a:prstGeom prst="rect">
            <a:avLst/>
          </a:prstGeom>
        </p:spPr>
      </p:pic>
    </p:spTree>
    <p:extLst>
      <p:ext uri="{BB962C8B-B14F-4D97-AF65-F5344CB8AC3E}">
        <p14:creationId xmlns:p14="http://schemas.microsoft.com/office/powerpoint/2010/main" val="37049555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977521-F219-AC84-0828-72F45B91AF9D}"/>
              </a:ext>
            </a:extLst>
          </p:cNvPr>
          <p:cNvSpPr>
            <a:spLocks noGrp="1"/>
          </p:cNvSpPr>
          <p:nvPr>
            <p:ph type="title"/>
          </p:nvPr>
        </p:nvSpPr>
        <p:spPr>
          <a:xfrm>
            <a:off x="704088" y="914401"/>
            <a:ext cx="11146352" cy="1307592"/>
          </a:xfrm>
        </p:spPr>
        <p:txBody>
          <a:bodyPr vert="horz" lIns="91440" tIns="45720" rIns="91440" bIns="45720" rtlCol="0" anchor="t">
            <a:normAutofit/>
          </a:bodyPr>
          <a:lstStyle/>
          <a:p>
            <a:pPr>
              <a:lnSpc>
                <a:spcPct val="90000"/>
              </a:lnSpc>
            </a:pPr>
            <a:r>
              <a:rPr lang="en-US" dirty="0"/>
              <a:t>Filtering, Integrating and Aligning Data for Analysis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1305119-706C-B14B-3785-CF4166393A6E}"/>
              </a:ext>
            </a:extLst>
          </p:cNvPr>
          <p:cNvPicPr>
            <a:picLocks noChangeAspect="1"/>
          </p:cNvPicPr>
          <p:nvPr/>
        </p:nvPicPr>
        <p:blipFill>
          <a:blip r:embed="rId3"/>
          <a:srcRect b="43146"/>
          <a:stretch>
            <a:fillRect/>
          </a:stretch>
        </p:blipFill>
        <p:spPr>
          <a:xfrm>
            <a:off x="800100" y="2221993"/>
            <a:ext cx="11267970" cy="2271415"/>
          </a:xfrm>
          <a:prstGeom prst="rect">
            <a:avLst/>
          </a:prstGeom>
        </p:spPr>
      </p:pic>
    </p:spTree>
    <p:extLst>
      <p:ext uri="{BB962C8B-B14F-4D97-AF65-F5344CB8AC3E}">
        <p14:creationId xmlns:p14="http://schemas.microsoft.com/office/powerpoint/2010/main" val="29421368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EC4341F3-802D-C06F-085D-1E4EBDBC7996}"/>
              </a:ext>
            </a:extLst>
          </p:cNvPr>
          <p:cNvSpPr>
            <a:spLocks noGrp="1"/>
          </p:cNvSpPr>
          <p:nvPr>
            <p:ph type="ctrTitle"/>
          </p:nvPr>
        </p:nvSpPr>
        <p:spPr>
          <a:xfrm>
            <a:off x="695324" y="1145308"/>
            <a:ext cx="7600263" cy="4860947"/>
          </a:xfrm>
        </p:spPr>
        <p:txBody>
          <a:bodyPr anchor="b">
            <a:normAutofit/>
          </a:bodyPr>
          <a:lstStyle/>
          <a:p>
            <a:r>
              <a:rPr lang="en-HK" sz="7600"/>
              <a:t>Exploratory Data Analysis (EDA)</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661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0968EB-B712-38C3-2E54-2848F4412E0C}"/>
              </a:ext>
            </a:extLst>
          </p:cNvPr>
          <p:cNvSpPr>
            <a:spLocks noGrp="1"/>
          </p:cNvSpPr>
          <p:nvPr>
            <p:ph type="title"/>
          </p:nvPr>
        </p:nvSpPr>
        <p:spPr>
          <a:xfrm>
            <a:off x="704087" y="914401"/>
            <a:ext cx="11092677" cy="1307592"/>
          </a:xfrm>
        </p:spPr>
        <p:txBody>
          <a:bodyPr vert="horz" lIns="91440" tIns="45720" rIns="91440" bIns="45720" rtlCol="0" anchor="t">
            <a:normAutofit/>
          </a:bodyPr>
          <a:lstStyle/>
          <a:p>
            <a:pPr>
              <a:lnSpc>
                <a:spcPct val="90000"/>
              </a:lnSpc>
            </a:pPr>
            <a:r>
              <a:rPr lang="en-US" dirty="0"/>
              <a:t>Grouping, Counting, and Filtering Data</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AAEAF4-F286-FE92-2CAF-51552E219D08}"/>
              </a:ext>
            </a:extLst>
          </p:cNvPr>
          <p:cNvPicPr>
            <a:picLocks noChangeAspect="1"/>
          </p:cNvPicPr>
          <p:nvPr/>
        </p:nvPicPr>
        <p:blipFill>
          <a:blip r:embed="rId3"/>
          <a:stretch>
            <a:fillRect/>
          </a:stretch>
        </p:blipFill>
        <p:spPr>
          <a:xfrm>
            <a:off x="704087" y="1848760"/>
            <a:ext cx="11092677" cy="1597825"/>
          </a:xfrm>
          <a:prstGeom prst="rect">
            <a:avLst/>
          </a:prstGeom>
        </p:spPr>
      </p:pic>
    </p:spTree>
    <p:extLst>
      <p:ext uri="{BB962C8B-B14F-4D97-AF65-F5344CB8AC3E}">
        <p14:creationId xmlns:p14="http://schemas.microsoft.com/office/powerpoint/2010/main" val="31269865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578EB459-3385-4BF6-A9E1-154CBA251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DA0313-DB2C-A1EB-69E4-04C615F4449A}"/>
              </a:ext>
            </a:extLst>
          </p:cNvPr>
          <p:cNvSpPr>
            <a:spLocks noGrp="1"/>
          </p:cNvSpPr>
          <p:nvPr>
            <p:ph type="title"/>
          </p:nvPr>
        </p:nvSpPr>
        <p:spPr>
          <a:xfrm>
            <a:off x="704088" y="909637"/>
            <a:ext cx="5892097" cy="1316736"/>
          </a:xfrm>
        </p:spPr>
        <p:txBody>
          <a:bodyPr vert="horz" lIns="91440" tIns="45720" rIns="91440" bIns="45720" rtlCol="0" anchor="t">
            <a:normAutofit/>
          </a:bodyPr>
          <a:lstStyle/>
          <a:p>
            <a:r>
              <a:rPr lang="en-US"/>
              <a:t>Generating Summary Statistics</a:t>
            </a:r>
          </a:p>
        </p:txBody>
      </p:sp>
      <p:cxnSp>
        <p:nvCxnSpPr>
          <p:cNvPr id="30" name="Straight Connector 29">
            <a:extLst>
              <a:ext uri="{FF2B5EF4-FFF2-40B4-BE49-F238E27FC236}">
                <a16:creationId xmlns:a16="http://schemas.microsoft.com/office/drawing/2014/main" id="{ACA168A3-FD15-4AAC-9FDF-8C058A028C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5715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2B4FF045-2E2B-0C64-02E8-FA98015CBD1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6374"/>
            <a:ext cx="5892099" cy="3603210"/>
          </a:xfrm>
        </p:spPr>
        <p:txBody>
          <a:bodyPr>
            <a:normAutofit/>
          </a:bodyPr>
          <a:lstStyle/>
          <a:p>
            <a:pPr marL="0" indent="0">
              <a:spcBef>
                <a:spcPts val="2500"/>
              </a:spcBef>
              <a:buFont typeface="Arial" panose="020B0604020202020204" pitchFamily="34" charset="0"/>
              <a:buNone/>
            </a:pPr>
            <a:r>
              <a:rPr lang="en-US" sz="1400" b="1"/>
              <a:t>Descriptive Statistics Overview</a:t>
            </a:r>
          </a:p>
          <a:p>
            <a:pPr marL="0" lvl="1" indent="0">
              <a:buFont typeface="Arial" panose="020B0604020202020204" pitchFamily="34" charset="0"/>
              <a:buNone/>
            </a:pPr>
            <a:r>
              <a:rPr lang="en-US" sz="1400"/>
              <a:t>Summary statistics provide key insights into data variables such as accident counts, temperature, and precipitation.</a:t>
            </a:r>
          </a:p>
          <a:p>
            <a:pPr marL="0" indent="0">
              <a:spcBef>
                <a:spcPts val="2500"/>
              </a:spcBef>
              <a:buFont typeface="Arial" panose="020B0604020202020204" pitchFamily="34" charset="0"/>
              <a:buNone/>
            </a:pPr>
            <a:r>
              <a:rPr lang="en-US" sz="1400" b="1"/>
              <a:t>Data Characteristics Insight</a:t>
            </a:r>
          </a:p>
          <a:p>
            <a:pPr marL="0" lvl="1" indent="0">
              <a:buFont typeface="Arial" panose="020B0604020202020204" pitchFamily="34" charset="0"/>
              <a:buNone/>
            </a:pPr>
            <a:r>
              <a:rPr lang="en-US" sz="1400"/>
              <a:t>These statistics offer a foundational understanding of data patterns and variability for analysis.</a:t>
            </a:r>
          </a:p>
        </p:txBody>
      </p:sp>
      <p:pic>
        <p:nvPicPr>
          <p:cNvPr id="8" name="Picture 7">
            <a:extLst>
              <a:ext uri="{FF2B5EF4-FFF2-40B4-BE49-F238E27FC236}">
                <a16:creationId xmlns:a16="http://schemas.microsoft.com/office/drawing/2014/main" id="{69916F64-C8F8-47EA-612C-8DC5FFCA1F09}"/>
              </a:ext>
            </a:extLst>
          </p:cNvPr>
          <p:cNvPicPr>
            <a:picLocks noChangeAspect="1"/>
          </p:cNvPicPr>
          <p:nvPr/>
        </p:nvPicPr>
        <p:blipFill>
          <a:blip r:embed="rId3"/>
          <a:stretch>
            <a:fillRect/>
          </a:stretch>
        </p:blipFill>
        <p:spPr>
          <a:xfrm>
            <a:off x="6902815" y="723900"/>
            <a:ext cx="4982553" cy="2154953"/>
          </a:xfrm>
          <a:prstGeom prst="rect">
            <a:avLst/>
          </a:prstGeom>
        </p:spPr>
      </p:pic>
      <p:cxnSp>
        <p:nvCxnSpPr>
          <p:cNvPr id="32" name="Straight Connector 31">
            <a:extLst>
              <a:ext uri="{FF2B5EF4-FFF2-40B4-BE49-F238E27FC236}">
                <a16:creationId xmlns:a16="http://schemas.microsoft.com/office/drawing/2014/main" id="{BC7C108B-6977-4FF2-B463-D8370F3EBB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571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95C0422C-78EC-5CE2-5E67-C8E092028C30}"/>
              </a:ext>
            </a:extLst>
          </p:cNvPr>
          <p:cNvPicPr>
            <a:picLocks noChangeAspect="1"/>
          </p:cNvPicPr>
          <p:nvPr/>
        </p:nvPicPr>
        <p:blipFill>
          <a:blip r:embed="rId4"/>
          <a:stretch>
            <a:fillRect/>
          </a:stretch>
        </p:blipFill>
        <p:spPr>
          <a:xfrm>
            <a:off x="9394091" y="3269141"/>
            <a:ext cx="1950498" cy="2786427"/>
          </a:xfrm>
          <a:prstGeom prst="rect">
            <a:avLst/>
          </a:prstGeom>
        </p:spPr>
      </p:pic>
      <p:pic>
        <p:nvPicPr>
          <p:cNvPr id="15" name="Picture 14">
            <a:extLst>
              <a:ext uri="{FF2B5EF4-FFF2-40B4-BE49-F238E27FC236}">
                <a16:creationId xmlns:a16="http://schemas.microsoft.com/office/drawing/2014/main" id="{9AF764AF-7F13-F113-9DDE-19865EBD9EAB}"/>
              </a:ext>
            </a:extLst>
          </p:cNvPr>
          <p:cNvPicPr>
            <a:picLocks noChangeAspect="1"/>
          </p:cNvPicPr>
          <p:nvPr/>
        </p:nvPicPr>
        <p:blipFill>
          <a:blip r:embed="rId5"/>
          <a:stretch>
            <a:fillRect/>
          </a:stretch>
        </p:blipFill>
        <p:spPr>
          <a:xfrm>
            <a:off x="6953008" y="3269142"/>
            <a:ext cx="2337686" cy="1900735"/>
          </a:xfrm>
          <a:prstGeom prst="rect">
            <a:avLst/>
          </a:prstGeom>
        </p:spPr>
      </p:pic>
    </p:spTree>
    <p:extLst>
      <p:ext uri="{BB962C8B-B14F-4D97-AF65-F5344CB8AC3E}">
        <p14:creationId xmlns:p14="http://schemas.microsoft.com/office/powerpoint/2010/main" val="3253141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2BAA5F39-5776-3B1F-122B-C0B462158B5B}"/>
              </a:ext>
            </a:extLst>
          </p:cNvPr>
          <p:cNvSpPr>
            <a:spLocks noGrp="1"/>
          </p:cNvSpPr>
          <p:nvPr>
            <p:ph type="ctrTitle"/>
          </p:nvPr>
        </p:nvSpPr>
        <p:spPr>
          <a:xfrm>
            <a:off x="695324" y="1145308"/>
            <a:ext cx="7600263" cy="4860947"/>
          </a:xfrm>
        </p:spPr>
        <p:txBody>
          <a:bodyPr anchor="b">
            <a:normAutofit/>
          </a:bodyPr>
          <a:lstStyle/>
          <a:p>
            <a:pPr>
              <a:lnSpc>
                <a:spcPct val="90000"/>
              </a:lnSpc>
            </a:pPr>
            <a:r>
              <a:rPr lang="en-HK" sz="6500"/>
              <a:t>Visualizing Key Trends in Weather and Traffic Accidents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377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073F2B-BED4-24AC-E05F-F85C2F5D8C64}"/>
              </a:ext>
            </a:extLst>
          </p:cNvPr>
          <p:cNvSpPr>
            <a:spLocks noGrp="1"/>
          </p:cNvSpPr>
          <p:nvPr>
            <p:ph type="title"/>
          </p:nvPr>
        </p:nvSpPr>
        <p:spPr>
          <a:xfrm>
            <a:off x="6696186" y="909637"/>
            <a:ext cx="4800600" cy="1307592"/>
          </a:xfrm>
        </p:spPr>
        <p:txBody>
          <a:bodyPr vert="horz" lIns="91440" tIns="45720" rIns="91440" bIns="45720" rtlCol="0" anchor="t">
            <a:normAutofit/>
          </a:bodyPr>
          <a:lstStyle/>
          <a:p>
            <a:pPr>
              <a:lnSpc>
                <a:spcPct val="90000"/>
              </a:lnSpc>
            </a:pPr>
            <a:r>
              <a:rPr lang="en-US" sz="3100"/>
              <a:t>Creating Bar Charts to Show Accident Counts</a:t>
            </a:r>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723900"/>
            <a:ext cx="461007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3BD90F96-ECC2-15DA-63CC-F428BB3565D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696186" y="2221992"/>
            <a:ext cx="4800600" cy="3739896"/>
          </a:xfrm>
        </p:spPr>
        <p:txBody>
          <a:bodyPr>
            <a:normAutofit/>
          </a:bodyPr>
          <a:lstStyle/>
          <a:p>
            <a:pPr marL="0" indent="0">
              <a:spcBef>
                <a:spcPts val="2500"/>
              </a:spcBef>
              <a:buFont typeface="Arial" panose="020B0604020202020204" pitchFamily="34" charset="0"/>
              <a:buNone/>
            </a:pPr>
            <a:r>
              <a:rPr lang="en-US" sz="1400" b="1" dirty="0"/>
              <a:t>Purpose of Bar Charts</a:t>
            </a:r>
          </a:p>
          <a:p>
            <a:pPr marL="0" lvl="1" indent="0">
              <a:buFont typeface="Arial" panose="020B0604020202020204" pitchFamily="34" charset="0"/>
              <a:buNone/>
            </a:pPr>
            <a:r>
              <a:rPr lang="en-US" sz="1400" dirty="0"/>
              <a:t>Bar charts visually represent accident frequencies for different weather conditions, making data easier to interpret.</a:t>
            </a:r>
          </a:p>
          <a:p>
            <a:pPr marL="0" lvl="1" indent="0">
              <a:buFont typeface="Arial" panose="020B0604020202020204" pitchFamily="34" charset="0"/>
              <a:buNone/>
            </a:pPr>
            <a:endParaRPr lang="en-US" sz="1400" dirty="0"/>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6142781"/>
            <a:ext cx="46100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19A326C-F316-FEA3-D7DF-F0E844918FBA}"/>
              </a:ext>
            </a:extLst>
          </p:cNvPr>
          <p:cNvPicPr>
            <a:picLocks noChangeAspect="1"/>
          </p:cNvPicPr>
          <p:nvPr/>
        </p:nvPicPr>
        <p:blipFill>
          <a:blip r:embed="rId3"/>
          <a:stretch>
            <a:fillRect/>
          </a:stretch>
        </p:blipFill>
        <p:spPr>
          <a:xfrm>
            <a:off x="4014316" y="4510345"/>
            <a:ext cx="7564924" cy="2031130"/>
          </a:xfrm>
          <a:prstGeom prst="rect">
            <a:avLst/>
          </a:prstGeom>
        </p:spPr>
      </p:pic>
      <p:pic>
        <p:nvPicPr>
          <p:cNvPr id="15" name="Picture 14">
            <a:extLst>
              <a:ext uri="{FF2B5EF4-FFF2-40B4-BE49-F238E27FC236}">
                <a16:creationId xmlns:a16="http://schemas.microsoft.com/office/drawing/2014/main" id="{3B2686CA-2ABE-17AB-A2BD-775035B1172D}"/>
              </a:ext>
            </a:extLst>
          </p:cNvPr>
          <p:cNvPicPr>
            <a:picLocks noChangeAspect="1"/>
          </p:cNvPicPr>
          <p:nvPr/>
        </p:nvPicPr>
        <p:blipFill>
          <a:blip r:embed="rId4"/>
          <a:stretch>
            <a:fillRect/>
          </a:stretch>
        </p:blipFill>
        <p:spPr>
          <a:xfrm>
            <a:off x="234527" y="447152"/>
            <a:ext cx="6426434" cy="3838469"/>
          </a:xfrm>
          <a:prstGeom prst="rect">
            <a:avLst/>
          </a:prstGeom>
        </p:spPr>
      </p:pic>
    </p:spTree>
    <p:extLst>
      <p:ext uri="{BB962C8B-B14F-4D97-AF65-F5344CB8AC3E}">
        <p14:creationId xmlns:p14="http://schemas.microsoft.com/office/powerpoint/2010/main" val="2673768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084BE-8D5E-B952-7FCA-2D418F9597A1}"/>
              </a:ext>
            </a:extLst>
          </p:cNvPr>
          <p:cNvSpPr>
            <a:spLocks noGrp="1"/>
          </p:cNvSpPr>
          <p:nvPr>
            <p:ph type="title"/>
          </p:nvPr>
        </p:nvSpPr>
        <p:spPr>
          <a:xfrm>
            <a:off x="704086" y="909637"/>
            <a:ext cx="5751979" cy="1307592"/>
          </a:xfrm>
        </p:spPr>
        <p:txBody>
          <a:bodyPr vert="horz" lIns="91440" tIns="45720" rIns="91440" bIns="45720" rtlCol="0" anchor="t">
            <a:normAutofit/>
          </a:bodyPr>
          <a:lstStyle/>
          <a:p>
            <a:pPr>
              <a:lnSpc>
                <a:spcPct val="90000"/>
              </a:lnSpc>
            </a:pPr>
            <a:r>
              <a:rPr lang="en-US" sz="2800"/>
              <a:t>Using Bokeh for Interactive Visualizations</a:t>
            </a:r>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2630E136-F7DD-58CB-D5F3-788E16449DA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6" y="1825082"/>
            <a:ext cx="4800600" cy="3739896"/>
          </a:xfrm>
        </p:spPr>
        <p:txBody>
          <a:bodyPr>
            <a:normAutofit/>
          </a:bodyPr>
          <a:lstStyle/>
          <a:p>
            <a:pPr marL="0" indent="0">
              <a:spcBef>
                <a:spcPts val="2500"/>
              </a:spcBef>
              <a:buFont typeface="Arial" panose="020B0604020202020204" pitchFamily="34" charset="0"/>
              <a:buNone/>
            </a:pPr>
            <a:r>
              <a:rPr lang="en-US" sz="1400" b="1" dirty="0"/>
              <a:t>Dynamic Data Exploration</a:t>
            </a:r>
          </a:p>
          <a:p>
            <a:pPr marL="0" lvl="1" indent="0">
              <a:buFont typeface="Arial" panose="020B0604020202020204" pitchFamily="34" charset="0"/>
              <a:buNone/>
            </a:pPr>
            <a:r>
              <a:rPr lang="en-US" sz="1400" dirty="0"/>
              <a:t>Bokeh enables users to explore data interactively through dynamic plots for better understanding.</a:t>
            </a:r>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CFF40B9-60FF-3EAE-E8C0-43A2CEF7CADC}"/>
              </a:ext>
            </a:extLst>
          </p:cNvPr>
          <p:cNvPicPr>
            <a:picLocks noChangeAspect="1"/>
          </p:cNvPicPr>
          <p:nvPr/>
        </p:nvPicPr>
        <p:blipFill>
          <a:blip r:embed="rId3"/>
          <a:stretch>
            <a:fillRect/>
          </a:stretch>
        </p:blipFill>
        <p:spPr>
          <a:xfrm>
            <a:off x="704086" y="2702467"/>
            <a:ext cx="7760582" cy="3876610"/>
          </a:xfrm>
          <a:prstGeom prst="rect">
            <a:avLst/>
          </a:prstGeom>
        </p:spPr>
      </p:pic>
      <p:pic>
        <p:nvPicPr>
          <p:cNvPr id="11" name="Picture 10">
            <a:extLst>
              <a:ext uri="{FF2B5EF4-FFF2-40B4-BE49-F238E27FC236}">
                <a16:creationId xmlns:a16="http://schemas.microsoft.com/office/drawing/2014/main" id="{4D11EF76-9ABD-0ABA-F280-6ABDAB6E34AF}"/>
              </a:ext>
            </a:extLst>
          </p:cNvPr>
          <p:cNvPicPr>
            <a:picLocks noChangeAspect="1"/>
          </p:cNvPicPr>
          <p:nvPr/>
        </p:nvPicPr>
        <p:blipFill>
          <a:blip r:embed="rId4"/>
          <a:srcRect b="27885"/>
          <a:stretch>
            <a:fillRect/>
          </a:stretch>
        </p:blipFill>
        <p:spPr>
          <a:xfrm>
            <a:off x="5959290" y="729752"/>
            <a:ext cx="5927910" cy="3417374"/>
          </a:xfrm>
          <a:prstGeom prst="rect">
            <a:avLst/>
          </a:prstGeom>
        </p:spPr>
      </p:pic>
    </p:spTree>
    <p:extLst>
      <p:ext uri="{BB962C8B-B14F-4D97-AF65-F5344CB8AC3E}">
        <p14:creationId xmlns:p14="http://schemas.microsoft.com/office/powerpoint/2010/main" val="1071751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AFD613-F949-F664-28C8-CE7D2C3F6759}"/>
              </a:ext>
            </a:extLst>
          </p:cNvPr>
          <p:cNvSpPr>
            <a:spLocks noGrp="1"/>
          </p:cNvSpPr>
          <p:nvPr>
            <p:ph type="title"/>
          </p:nvPr>
        </p:nvSpPr>
        <p:spPr>
          <a:xfrm>
            <a:off x="704088" y="914401"/>
            <a:ext cx="6766560" cy="1307592"/>
          </a:xfrm>
        </p:spPr>
        <p:txBody>
          <a:bodyPr vert="horz" lIns="91440" tIns="45720" rIns="91440" bIns="45720" rtlCol="0" anchor="t">
            <a:normAutofit/>
          </a:bodyPr>
          <a:lstStyle/>
          <a:p>
            <a:r>
              <a:rPr lang="en-US"/>
              <a:t>Presentation Agenda</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2E66F689-F665-BD00-048F-A06628C0EBFE}"/>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704088" y="2221994"/>
            <a:ext cx="6766560" cy="3739896"/>
          </a:xfrm>
        </p:spPr>
        <p:txBody>
          <a:bodyPr vert="horz" lIns="91440" tIns="45720" rIns="91440" bIns="45720" rtlCol="0">
            <a:normAutofit/>
          </a:bodyPr>
          <a:lstStyle/>
          <a:p>
            <a:r>
              <a:rPr lang="en-US"/>
              <a:t>Introduction to Weather and Traffic Accident Analysis in Vancouver</a:t>
            </a:r>
          </a:p>
          <a:p>
            <a:r>
              <a:rPr lang="en-US"/>
              <a:t>Data Sources and Analytical Tools</a:t>
            </a:r>
          </a:p>
          <a:p>
            <a:r>
              <a:rPr lang="en-US"/>
              <a:t>Data Cleaning and Preparation</a:t>
            </a:r>
          </a:p>
          <a:p>
            <a:r>
              <a:rPr lang="en-US"/>
              <a:t>Exploratory Data Analysis (EDA)</a:t>
            </a:r>
          </a:p>
          <a:p>
            <a:r>
              <a:rPr lang="en-US"/>
              <a:t>Visualizing Key Trends in Weather and Traffic Accidents</a:t>
            </a:r>
          </a:p>
          <a:p>
            <a:r>
              <a:rPr lang="en-US"/>
              <a:t>Train/Test Split and Machine Learning Modeling</a:t>
            </a:r>
          </a:p>
          <a:p>
            <a:r>
              <a:rPr lang="en-US"/>
              <a:t>Insights and Conclusions From the Analysis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4K Resolution, 5G, Big Data, Bitcoin, Blockchain">
            <a:extLst>
              <a:ext uri="{FF2B5EF4-FFF2-40B4-BE49-F238E27FC236}">
                <a16:creationId xmlns:a16="http://schemas.microsoft.com/office/drawing/2014/main" id="{C462E2ED-A67B-4E08-AEDB-C709E1668B08}"/>
              </a:ext>
            </a:extLst>
          </p:cNvPr>
          <p:cNvPicPr>
            <a:picLocks noGrp="1" noChangeAspect="1"/>
          </p:cNvPicPr>
          <p:nvPr>
            <p:ph sz="half" idx="1"/>
          </p:nvPr>
        </p:nvPicPr>
        <p:blipFill>
          <a:blip r:embed="rId3"/>
          <a:srcRect l="29180" r="37382"/>
          <a:stretch>
            <a:fillRect/>
          </a:stretch>
        </p:blipFill>
        <p:spPr>
          <a:xfrm>
            <a:off x="8115300" y="10"/>
            <a:ext cx="4076700" cy="6857990"/>
          </a:xfrm>
          <a:prstGeom prst="rect">
            <a:avLst/>
          </a:prstGeom>
        </p:spPr>
      </p:pic>
    </p:spTree>
    <p:extLst>
      <p:ext uri="{BB962C8B-B14F-4D97-AF65-F5344CB8AC3E}">
        <p14:creationId xmlns:p14="http://schemas.microsoft.com/office/powerpoint/2010/main" val="41068938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F8F667CB-295C-9DE4-9613-364FB44D3F24}"/>
              </a:ext>
            </a:extLst>
          </p:cNvPr>
          <p:cNvSpPr>
            <a:spLocks noGrp="1"/>
          </p:cNvSpPr>
          <p:nvPr>
            <p:ph type="ctrTitle"/>
          </p:nvPr>
        </p:nvSpPr>
        <p:spPr>
          <a:xfrm>
            <a:off x="695324" y="1145308"/>
            <a:ext cx="7600263" cy="4860947"/>
          </a:xfrm>
        </p:spPr>
        <p:txBody>
          <a:bodyPr anchor="b">
            <a:normAutofit/>
          </a:bodyPr>
          <a:lstStyle/>
          <a:p>
            <a:r>
              <a:rPr lang="en-HK" sz="7600"/>
              <a:t>Train/Test Split and Machine Learning Modeling</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16152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315F0B-A17A-69EC-9C5D-D66287508368}"/>
              </a:ext>
            </a:extLst>
          </p:cNvPr>
          <p:cNvSpPr>
            <a:spLocks noGrp="1"/>
          </p:cNvSpPr>
          <p:nvPr>
            <p:ph type="title"/>
          </p:nvPr>
        </p:nvSpPr>
        <p:spPr>
          <a:xfrm>
            <a:off x="704087" y="914400"/>
            <a:ext cx="4041648" cy="1928741"/>
          </a:xfrm>
        </p:spPr>
        <p:txBody>
          <a:bodyPr vert="horz" lIns="91440" tIns="45720" rIns="91440" bIns="45720" rtlCol="0" anchor="t">
            <a:normAutofit/>
          </a:bodyPr>
          <a:lstStyle/>
          <a:p>
            <a:pPr>
              <a:lnSpc>
                <a:spcPct val="90000"/>
              </a:lnSpc>
            </a:pPr>
            <a:r>
              <a:rPr lang="en-US" sz="3100" dirty="0"/>
              <a:t>Preparing Data for Model Training and Testing</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A8433F8-EDC8-D584-9164-B0A3DF43349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US" sz="1400" b="1" dirty="0"/>
              <a:t>Data Splitting Importance</a:t>
            </a:r>
          </a:p>
          <a:p>
            <a:pPr marL="0" lvl="1" indent="0">
              <a:buFont typeface="Arial" panose="020B0604020202020204" pitchFamily="34" charset="0"/>
              <a:buNone/>
            </a:pPr>
            <a:r>
              <a:rPr lang="en-US" sz="1400" dirty="0"/>
              <a:t>Splitting data into training and testing subsets prevents overfitting and allows unbiased model performance evaluation.</a:t>
            </a:r>
          </a:p>
          <a:p>
            <a:pPr marL="0" lvl="1" indent="0">
              <a:buFont typeface="Arial" panose="020B0604020202020204" pitchFamily="34" charset="0"/>
              <a:buNone/>
            </a:pPr>
            <a:r>
              <a:rPr lang="en-US" sz="1400" dirty="0"/>
              <a:t>The training subset is used to teach the model patterns and relationships within the data.</a:t>
            </a:r>
          </a:p>
          <a:p>
            <a:pPr marL="0" lvl="1" indent="0">
              <a:buFont typeface="Arial" panose="020B0604020202020204" pitchFamily="34" charset="0"/>
              <a:buNone/>
            </a:pPr>
            <a:r>
              <a:rPr lang="en-US" sz="1400" dirty="0"/>
              <a:t>The testing subset assesses the model's predictive performance on unseen data to gauge generalization.</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19A4E9D-7433-9523-339A-9851030572C9}"/>
              </a:ext>
            </a:extLst>
          </p:cNvPr>
          <p:cNvPicPr>
            <a:picLocks noChangeAspect="1"/>
          </p:cNvPicPr>
          <p:nvPr/>
        </p:nvPicPr>
        <p:blipFill>
          <a:blip r:embed="rId3"/>
          <a:stretch>
            <a:fillRect/>
          </a:stretch>
        </p:blipFill>
        <p:spPr>
          <a:xfrm>
            <a:off x="716280" y="3033640"/>
            <a:ext cx="5393578" cy="2719767"/>
          </a:xfrm>
          <a:prstGeom prst="rect">
            <a:avLst/>
          </a:prstGeom>
        </p:spPr>
      </p:pic>
      <p:sp>
        <p:nvSpPr>
          <p:cNvPr id="19" name="TextBox 18">
            <a:extLst>
              <a:ext uri="{FF2B5EF4-FFF2-40B4-BE49-F238E27FC236}">
                <a16:creationId xmlns:a16="http://schemas.microsoft.com/office/drawing/2014/main" id="{B79FD1B0-1394-8967-7EC7-2FEBE766D7C2}"/>
              </a:ext>
            </a:extLst>
          </p:cNvPr>
          <p:cNvSpPr txBox="1"/>
          <p:nvPr/>
        </p:nvSpPr>
        <p:spPr>
          <a:xfrm>
            <a:off x="6218150" y="3033640"/>
            <a:ext cx="5173750" cy="1705595"/>
          </a:xfrm>
          <a:prstGeom prst="rect">
            <a:avLst/>
          </a:prstGeom>
          <a:noFill/>
        </p:spPr>
        <p:txBody>
          <a:bodyPr wrap="square">
            <a:spAutoFit/>
          </a:bodyPr>
          <a:lstStyle/>
          <a:p>
            <a:pPr marL="0" indent="0">
              <a:spcBef>
                <a:spcPts val="2500"/>
              </a:spcBef>
              <a:buFont typeface="Arial" panose="020B0604020202020204" pitchFamily="34" charset="0"/>
              <a:buNone/>
            </a:pPr>
            <a:r>
              <a:rPr lang="en-HK" sz="1400" b="1" dirty="0" err="1"/>
              <a:t>RandomForestClassifier</a:t>
            </a:r>
            <a:r>
              <a:rPr lang="en-HK" sz="1400" b="1" dirty="0"/>
              <a:t> Usage</a:t>
            </a:r>
          </a:p>
          <a:p>
            <a:pPr marL="0" lvl="1" indent="0">
              <a:buFont typeface="Arial" panose="020B0604020202020204" pitchFamily="34" charset="0"/>
              <a:buNone/>
            </a:pPr>
            <a:r>
              <a:rPr lang="en-HK" sz="1400" dirty="0"/>
              <a:t>Utilized </a:t>
            </a:r>
            <a:r>
              <a:rPr lang="en-HK" sz="1400" dirty="0" err="1"/>
              <a:t>RandomForestClassifier</a:t>
            </a:r>
            <a:r>
              <a:rPr lang="en-HK" sz="1400" dirty="0"/>
              <a:t> from </a:t>
            </a:r>
            <a:r>
              <a:rPr lang="en-HK" sz="1400" dirty="0" err="1"/>
              <a:t>Sklearn</a:t>
            </a:r>
            <a:r>
              <a:rPr lang="en-HK" sz="1400" dirty="0"/>
              <a:t> for classifying accident likelihood based on weather conditions.</a:t>
            </a:r>
          </a:p>
          <a:p>
            <a:pPr marL="0" indent="0">
              <a:spcBef>
                <a:spcPts val="2500"/>
              </a:spcBef>
              <a:buFont typeface="Arial" panose="020B0604020202020204" pitchFamily="34" charset="0"/>
              <a:buNone/>
            </a:pPr>
            <a:r>
              <a:rPr lang="en-HK" sz="1400" b="1" dirty="0"/>
              <a:t>Benefits of Random Forest</a:t>
            </a:r>
          </a:p>
          <a:p>
            <a:pPr marL="0" lvl="1" indent="0">
              <a:buFont typeface="Arial" panose="020B0604020202020204" pitchFamily="34" charset="0"/>
              <a:buNone/>
            </a:pPr>
            <a:r>
              <a:rPr lang="en-HK" sz="1400" dirty="0" err="1"/>
              <a:t>RandomForestClassifier</a:t>
            </a:r>
            <a:r>
              <a:rPr lang="en-HK" sz="1400" dirty="0"/>
              <a:t> offers robustness and accuracy in handling complex weather data for prediction.</a:t>
            </a:r>
          </a:p>
        </p:txBody>
      </p:sp>
    </p:spTree>
    <p:extLst>
      <p:ext uri="{BB962C8B-B14F-4D97-AF65-F5344CB8AC3E}">
        <p14:creationId xmlns:p14="http://schemas.microsoft.com/office/powerpoint/2010/main" val="1580641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570D5D-2E61-1C26-AC57-155885DE69A7}"/>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Evaluating Model Performance and Results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5B8FA62-6863-4EBC-8F48-AC07C5EAC89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Font typeface="Arial" panose="020B0604020202020204" pitchFamily="34" charset="0"/>
              <a:buNone/>
            </a:pPr>
            <a:r>
              <a:rPr lang="en-US" sz="1400" b="1"/>
              <a:t>Accuracy Metric</a:t>
            </a:r>
          </a:p>
          <a:p>
            <a:pPr marL="0" lvl="1" indent="0">
              <a:buFont typeface="Arial" panose="020B0604020202020204" pitchFamily="34" charset="0"/>
              <a:buNone/>
            </a:pPr>
            <a:r>
              <a:rPr lang="en-US" sz="1400"/>
              <a:t>Accuracy measures the overall correctness of the predictive model by comparing true results to total predictions.</a:t>
            </a:r>
          </a:p>
          <a:p>
            <a:pPr marL="0" indent="0">
              <a:spcBef>
                <a:spcPts val="2500"/>
              </a:spcBef>
              <a:buFont typeface="Arial" panose="020B0604020202020204" pitchFamily="34" charset="0"/>
              <a:buNone/>
            </a:pPr>
            <a:r>
              <a:rPr lang="en-US" sz="1400" b="1"/>
              <a:t>Precision Metric</a:t>
            </a:r>
          </a:p>
          <a:p>
            <a:pPr marL="0" lvl="1" indent="0">
              <a:buFont typeface="Arial" panose="020B0604020202020204" pitchFamily="34" charset="0"/>
              <a:buNone/>
            </a:pPr>
            <a:r>
              <a:rPr lang="en-US" sz="1400"/>
              <a:t>Precision indicates how many of the positive predictions made by the model are actually correct.</a:t>
            </a:r>
          </a:p>
          <a:p>
            <a:pPr marL="0" indent="0">
              <a:spcBef>
                <a:spcPts val="2500"/>
              </a:spcBef>
              <a:buFont typeface="Arial" panose="020B0604020202020204" pitchFamily="34" charset="0"/>
              <a:buNone/>
            </a:pPr>
            <a:r>
              <a:rPr lang="en-US" sz="1400" b="1"/>
              <a:t>Recall Metric</a:t>
            </a:r>
          </a:p>
          <a:p>
            <a:pPr marL="0" lvl="1" indent="0">
              <a:buFont typeface="Arial" panose="020B0604020202020204" pitchFamily="34" charset="0"/>
              <a:buNone/>
            </a:pPr>
            <a:r>
              <a:rPr lang="en-US" sz="1400"/>
              <a:t>Recall assesses the model’s ability to identify all relevant positive cases in the dataset.</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FE8E341-E8D5-8700-616D-04638D3EE3BC}"/>
              </a:ext>
            </a:extLst>
          </p:cNvPr>
          <p:cNvPicPr>
            <a:picLocks noChangeAspect="1"/>
          </p:cNvPicPr>
          <p:nvPr/>
        </p:nvPicPr>
        <p:blipFill>
          <a:blip r:embed="rId3"/>
          <a:stretch>
            <a:fillRect/>
          </a:stretch>
        </p:blipFill>
        <p:spPr>
          <a:xfrm>
            <a:off x="7014035" y="2960120"/>
            <a:ext cx="4985512" cy="1597470"/>
          </a:xfrm>
          <a:prstGeom prst="rect">
            <a:avLst/>
          </a:prstGeom>
        </p:spPr>
      </p:pic>
    </p:spTree>
    <p:extLst>
      <p:ext uri="{BB962C8B-B14F-4D97-AF65-F5344CB8AC3E}">
        <p14:creationId xmlns:p14="http://schemas.microsoft.com/office/powerpoint/2010/main" val="32593297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CE686AFA-4092-723F-CE49-3096E16A9EB8}"/>
              </a:ext>
            </a:extLst>
          </p:cNvPr>
          <p:cNvSpPr>
            <a:spLocks noGrp="1"/>
          </p:cNvSpPr>
          <p:nvPr>
            <p:ph type="ctrTitle"/>
          </p:nvPr>
        </p:nvSpPr>
        <p:spPr>
          <a:xfrm>
            <a:off x="695324" y="1145308"/>
            <a:ext cx="7600263" cy="4860947"/>
          </a:xfrm>
        </p:spPr>
        <p:txBody>
          <a:bodyPr anchor="b">
            <a:normAutofit/>
          </a:bodyPr>
          <a:lstStyle/>
          <a:p>
            <a:r>
              <a:rPr lang="en-HK" sz="7600"/>
              <a:t>Insights and Conclusions From the Analysis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70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93F550-54BF-E0EE-CA11-A084523505D0}"/>
              </a:ext>
            </a:extLst>
          </p:cNvPr>
          <p:cNvSpPr>
            <a:spLocks noGrp="1"/>
          </p:cNvSpPr>
          <p:nvPr>
            <p:ph type="title"/>
          </p:nvPr>
        </p:nvSpPr>
        <p:spPr>
          <a:xfrm>
            <a:off x="704087" y="909637"/>
            <a:ext cx="4800600" cy="1307592"/>
          </a:xfrm>
        </p:spPr>
        <p:txBody>
          <a:bodyPr vert="horz" lIns="91440" tIns="45720" rIns="91440" bIns="45720" rtlCol="0" anchor="t">
            <a:normAutofit/>
          </a:bodyPr>
          <a:lstStyle/>
          <a:p>
            <a:pPr>
              <a:lnSpc>
                <a:spcPct val="90000"/>
              </a:lnSpc>
            </a:pPr>
            <a:r>
              <a:rPr lang="en-US" sz="2800"/>
              <a:t>Temperature’s Stronger Relationship to Accident Rates than Rain</a:t>
            </a:r>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3C50FBA-D4A2-1ECC-F46F-DE9C32AB7DC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9" y="2221992"/>
            <a:ext cx="4800600" cy="3739896"/>
          </a:xfrm>
        </p:spPr>
        <p:txBody>
          <a:bodyPr>
            <a:normAutofit/>
          </a:bodyPr>
          <a:lstStyle/>
          <a:p>
            <a:pPr marL="0" indent="0">
              <a:spcBef>
                <a:spcPts val="2500"/>
              </a:spcBef>
              <a:buFont typeface="Arial" panose="020B0604020202020204" pitchFamily="34" charset="0"/>
              <a:buNone/>
            </a:pPr>
            <a:r>
              <a:rPr lang="en-US" sz="1400" b="1"/>
              <a:t>Temperature and Accident Correlation</a:t>
            </a:r>
          </a:p>
          <a:p>
            <a:pPr marL="0" lvl="1" indent="0">
              <a:buFont typeface="Arial" panose="020B0604020202020204" pitchFamily="34" charset="0"/>
              <a:buNone/>
            </a:pPr>
            <a:r>
              <a:rPr lang="en-US" sz="1400"/>
              <a:t>Temperature changes have a stronger impact on accident rates compared to rain, indicating a critical traffic safety factor.</a:t>
            </a:r>
          </a:p>
          <a:p>
            <a:pPr marL="0" indent="0">
              <a:spcBef>
                <a:spcPts val="2500"/>
              </a:spcBef>
              <a:buFont typeface="Arial" panose="020B0604020202020204" pitchFamily="34" charset="0"/>
              <a:buNone/>
            </a:pPr>
            <a:r>
              <a:rPr lang="en-US" sz="1400" b="1"/>
              <a:t>Rainfall and Accident Correlation</a:t>
            </a:r>
          </a:p>
          <a:p>
            <a:pPr marL="0" lvl="1" indent="0">
              <a:buFont typeface="Arial" panose="020B0604020202020204" pitchFamily="34" charset="0"/>
              <a:buNone/>
            </a:pPr>
            <a:r>
              <a:rPr lang="en-US" sz="1400"/>
              <a:t>Precipitation shows a lower correlation with accident rates than temperature, highlighting temperature's greater influence.</a:t>
            </a:r>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Woman having problem with car">
            <a:extLst>
              <a:ext uri="{FF2B5EF4-FFF2-40B4-BE49-F238E27FC236}">
                <a16:creationId xmlns:a16="http://schemas.microsoft.com/office/drawing/2014/main" id="{8A96E634-1440-4A6A-9BB7-35AB0F7017CE}"/>
              </a:ext>
            </a:extLst>
          </p:cNvPr>
          <p:cNvPicPr>
            <a:picLocks noGrp="1" noChangeAspect="1"/>
          </p:cNvPicPr>
          <p:nvPr>
            <p:ph sz="half" idx="1"/>
          </p:nvPr>
        </p:nvPicPr>
        <p:blipFill>
          <a:blip r:embed="rId3"/>
          <a:srcRect l="34048" r="5801" b="1"/>
          <a:stretch>
            <a:fillRect/>
          </a:stretch>
        </p:blipFill>
        <p:spPr>
          <a:xfrm>
            <a:off x="6147816" y="10"/>
            <a:ext cx="6044184" cy="6857990"/>
          </a:xfrm>
          <a:prstGeom prst="rect">
            <a:avLst/>
          </a:prstGeom>
        </p:spPr>
      </p:pic>
    </p:spTree>
    <p:extLst>
      <p:ext uri="{BB962C8B-B14F-4D97-AF65-F5344CB8AC3E}">
        <p14:creationId xmlns:p14="http://schemas.microsoft.com/office/powerpoint/2010/main" val="133676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2CB4E3-1ABF-22C3-44E2-C439EDB24D1D}"/>
              </a:ext>
            </a:extLst>
          </p:cNvPr>
          <p:cNvSpPr>
            <a:spLocks noGrp="1"/>
          </p:cNvSpPr>
          <p:nvPr>
            <p:ph type="title"/>
          </p:nvPr>
        </p:nvSpPr>
        <p:spPr>
          <a:xfrm>
            <a:off x="6696186" y="909637"/>
            <a:ext cx="4800600" cy="1307592"/>
          </a:xfrm>
        </p:spPr>
        <p:txBody>
          <a:bodyPr vert="horz" lIns="91440" tIns="45720" rIns="91440" bIns="45720" rtlCol="0" anchor="t">
            <a:normAutofit/>
          </a:bodyPr>
          <a:lstStyle/>
          <a:p>
            <a:pPr>
              <a:lnSpc>
                <a:spcPct val="90000"/>
              </a:lnSpc>
            </a:pPr>
            <a:r>
              <a:rPr lang="en-US" sz="3400"/>
              <a:t>Key Findings From Model Interpretation</a:t>
            </a:r>
          </a:p>
        </p:txBody>
      </p:sp>
      <p:pic>
        <p:nvPicPr>
          <p:cNvPr id="5" name="Content Placeholder 4" descr="Close up of a phone on a city street with a streaming data around it.">
            <a:extLst>
              <a:ext uri="{FF2B5EF4-FFF2-40B4-BE49-F238E27FC236}">
                <a16:creationId xmlns:a16="http://schemas.microsoft.com/office/drawing/2014/main" id="{800DB0B2-25EE-4113-8FF0-9F52058BC298}"/>
              </a:ext>
            </a:extLst>
          </p:cNvPr>
          <p:cNvPicPr>
            <a:picLocks noGrp="1" noChangeAspect="1"/>
          </p:cNvPicPr>
          <p:nvPr>
            <p:ph sz="half" idx="1"/>
          </p:nvPr>
        </p:nvPicPr>
        <p:blipFill>
          <a:blip r:embed="rId3"/>
          <a:srcRect l="20537" r="29888"/>
          <a:stretch>
            <a:fillRect/>
          </a:stretch>
        </p:blipFill>
        <p:spPr>
          <a:xfrm>
            <a:off x="20" y="10"/>
            <a:ext cx="6044164" cy="6857990"/>
          </a:xfrm>
          <a:prstGeom prst="rect">
            <a:avLst/>
          </a:prstGeom>
        </p:spPr>
      </p:pic>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723900"/>
            <a:ext cx="461007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B3F5D494-CBDB-221D-2AE3-8D7141F76E6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696186" y="2221992"/>
            <a:ext cx="4800600" cy="3739896"/>
          </a:xfrm>
        </p:spPr>
        <p:txBody>
          <a:bodyPr>
            <a:normAutofit/>
          </a:bodyPr>
          <a:lstStyle/>
          <a:p>
            <a:pPr marL="0" indent="0">
              <a:spcBef>
                <a:spcPts val="2500"/>
              </a:spcBef>
              <a:buFont typeface="Arial" panose="020B0604020202020204" pitchFamily="34" charset="0"/>
              <a:buNone/>
            </a:pPr>
            <a:r>
              <a:rPr lang="en-US" sz="1400" b="1"/>
              <a:t>Weather Impact on Accidents</a:t>
            </a:r>
          </a:p>
          <a:p>
            <a:pPr marL="0" lvl="1" indent="0">
              <a:buFont typeface="Arial" panose="020B0604020202020204" pitchFamily="34" charset="0"/>
              <a:buNone/>
            </a:pPr>
            <a:r>
              <a:rPr lang="en-US" sz="1400"/>
              <a:t>Key weather features significantly affect the likelihood of accidents, highlighting critical environmental factors.</a:t>
            </a:r>
          </a:p>
          <a:p>
            <a:pPr marL="0" indent="0">
              <a:spcBef>
                <a:spcPts val="2500"/>
              </a:spcBef>
              <a:buFont typeface="Arial" panose="020B0604020202020204" pitchFamily="34" charset="0"/>
              <a:buNone/>
            </a:pPr>
            <a:r>
              <a:rPr lang="en-US" sz="1400" b="1"/>
              <a:t>Actionable Insights</a:t>
            </a:r>
          </a:p>
          <a:p>
            <a:pPr marL="0" lvl="1" indent="0">
              <a:buFont typeface="Arial" panose="020B0604020202020204" pitchFamily="34" charset="0"/>
              <a:buNone/>
            </a:pPr>
            <a:r>
              <a:rPr lang="en-US" sz="1400"/>
              <a:t>Insights from model interpretation help city officials and planners enhance safety measures and reduce accidents.</a:t>
            </a:r>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6142781"/>
            <a:ext cx="46100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270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093A738-8BE8-0504-4DC9-CAAE43F15104}"/>
              </a:ext>
            </a:extLst>
          </p:cNvPr>
          <p:cNvSpPr>
            <a:spLocks noGrp="1"/>
          </p:cNvSpPr>
          <p:nvPr>
            <p:ph type="title"/>
          </p:nvPr>
        </p:nvSpPr>
        <p:spPr>
          <a:xfrm>
            <a:off x="702129" y="914760"/>
            <a:ext cx="2806615" cy="3543764"/>
          </a:xfrm>
        </p:spPr>
        <p:txBody>
          <a:bodyPr>
            <a:normAutofit/>
          </a:bodyPr>
          <a:lstStyle/>
          <a:p>
            <a:r>
              <a:rPr lang="en-HK" sz="3100"/>
              <a:t>Implications for City Planning and Future Research</a:t>
            </a:r>
          </a:p>
        </p:txBody>
      </p:sp>
      <p:graphicFrame>
        <p:nvGraphicFramePr>
          <p:cNvPr id="4" name="Content Placeholder 4">
            <a:extLst>
              <a:ext uri="{FF2B5EF4-FFF2-40B4-BE49-F238E27FC236}">
                <a16:creationId xmlns:a16="http://schemas.microsoft.com/office/drawing/2014/main" id="{99C5023F-186C-4D97-BFA9-26E1D85529D5}"/>
              </a:ext>
            </a:extLst>
          </p:cNvPr>
          <p:cNvGraphicFramePr>
            <a:graphicFrameLocks noGrp="1"/>
          </p:cNvGraphicFramePr>
          <p:nvPr>
            <p:ph idx="1"/>
            <p:extLst>
              <p:ext uri="{D42A27DB-BD31-4B8C-83A1-F6EECF244321}">
                <p14:modId xmlns:p14="http://schemas.microsoft.com/office/powerpoint/2010/main" val="1146636195"/>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3902149" y="978558"/>
          <a:ext cx="7591859" cy="50914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79172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8968E492-0E17-F0AA-8DCA-FA74A5EE2EDA}"/>
              </a:ext>
            </a:extLst>
          </p:cNvPr>
          <p:cNvSpPr>
            <a:spLocks noGrp="1"/>
          </p:cNvSpPr>
          <p:nvPr>
            <p:ph type="title"/>
          </p:nvPr>
        </p:nvSpPr>
        <p:spPr>
          <a:xfrm>
            <a:off x="700636" y="1280538"/>
            <a:ext cx="7995130" cy="1408176"/>
          </a:xfrm>
        </p:spPr>
        <p:txBody>
          <a:bodyPr anchor="b">
            <a:normAutofit/>
          </a:bodyPr>
          <a:lstStyle/>
          <a:p>
            <a:r>
              <a:rPr lang="en-HK" sz="6000"/>
              <a:t>Conclusion</a:t>
            </a:r>
          </a:p>
        </p:txBody>
      </p:sp>
      <p:graphicFrame>
        <p:nvGraphicFramePr>
          <p:cNvPr id="11" name="Content Placeholder 2">
            <a:extLst>
              <a:ext uri="{FF2B5EF4-FFF2-40B4-BE49-F238E27FC236}">
                <a16:creationId xmlns:a16="http://schemas.microsoft.com/office/drawing/2014/main" id="{E25DBEF6-36A0-BFA7-AA04-C07EDB51C81B}"/>
              </a:ext>
            </a:extLst>
          </p:cNvPr>
          <p:cNvGraphicFramePr>
            <a:graphicFrameLocks noGrp="1"/>
          </p:cNvGraphicFramePr>
          <p:nvPr>
            <p:ph idx="1"/>
            <p:extLst>
              <p:ext uri="{D42A27DB-BD31-4B8C-83A1-F6EECF244321}">
                <p14:modId xmlns:p14="http://schemas.microsoft.com/office/powerpoint/2010/main" val="4036451108"/>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04087" y="3659393"/>
          <a:ext cx="10785783"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CA8CF56C-58F2-6FFF-1369-D8C85682A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3077378"/>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56269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0DC70621-7776-E2C3-D16D-8116016DFF58}"/>
              </a:ext>
            </a:extLst>
          </p:cNvPr>
          <p:cNvSpPr>
            <a:spLocks noGrp="1"/>
          </p:cNvSpPr>
          <p:nvPr>
            <p:ph type="ctrTitle"/>
          </p:nvPr>
        </p:nvSpPr>
        <p:spPr>
          <a:xfrm>
            <a:off x="695324" y="1145308"/>
            <a:ext cx="7600263" cy="4860947"/>
          </a:xfrm>
        </p:spPr>
        <p:txBody>
          <a:bodyPr anchor="b">
            <a:normAutofit/>
          </a:bodyPr>
          <a:lstStyle/>
          <a:p>
            <a:pPr>
              <a:lnSpc>
                <a:spcPct val="90000"/>
              </a:lnSpc>
            </a:pPr>
            <a:r>
              <a:rPr lang="en-HK" sz="6500"/>
              <a:t>Introduction to Weather and Traffic Accident Analysis in Vancouver</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598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85BCEE-6B4A-97E3-514A-C092219440EE}"/>
              </a:ext>
            </a:extLst>
          </p:cNvPr>
          <p:cNvSpPr>
            <a:spLocks noGrp="1"/>
          </p:cNvSpPr>
          <p:nvPr>
            <p:ph type="title"/>
          </p:nvPr>
        </p:nvSpPr>
        <p:spPr>
          <a:xfrm>
            <a:off x="704087" y="914400"/>
            <a:ext cx="4041648" cy="1928741"/>
          </a:xfrm>
        </p:spPr>
        <p:txBody>
          <a:bodyPr vert="horz" lIns="91440" tIns="45720" rIns="91440" bIns="45720" rtlCol="0" anchor="t">
            <a:normAutofit/>
          </a:bodyPr>
          <a:lstStyle/>
          <a:p>
            <a:r>
              <a:rPr lang="en-US" sz="3700"/>
              <a:t>Background and Importance of the Study</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Taxi operating in harsh weather conditions in snowfall.&#10;Winter day in the Yenimahalle, Bakırköy / Istanbul,Turkey">
            <a:extLst>
              <a:ext uri="{FF2B5EF4-FFF2-40B4-BE49-F238E27FC236}">
                <a16:creationId xmlns:a16="http://schemas.microsoft.com/office/drawing/2014/main" id="{0EA8656C-A30A-40D2-994B-E25BE26B9995}"/>
              </a:ext>
            </a:extLst>
          </p:cNvPr>
          <p:cNvPicPr>
            <a:picLocks noGrp="1" noChangeAspect="1"/>
          </p:cNvPicPr>
          <p:nvPr>
            <p:ph sz="half" idx="1"/>
          </p:nvPr>
        </p:nvPicPr>
        <p:blipFill>
          <a:blip r:embed="rId3"/>
          <a:srcRect r="11477" b="-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51F20F27-53B0-9374-A62D-EAE8D5A3E76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Font typeface="Arial" panose="020B0604020202020204" pitchFamily="34" charset="0"/>
              <a:buNone/>
            </a:pPr>
            <a:r>
              <a:rPr lang="en-US" sz="1400" b="1"/>
              <a:t>Impact of Weather on Traffic</a:t>
            </a:r>
          </a:p>
          <a:p>
            <a:pPr marL="0" lvl="1" indent="0">
              <a:buFont typeface="Arial" panose="020B0604020202020204" pitchFamily="34" charset="0"/>
              <a:buNone/>
            </a:pPr>
            <a:r>
              <a:rPr lang="en-US" sz="1400"/>
              <a:t>Weather conditions significantly influence the frequency and severity of traffic accidents in urban areas.</a:t>
            </a:r>
          </a:p>
          <a:p>
            <a:pPr marL="0" indent="0">
              <a:spcBef>
                <a:spcPts val="2500"/>
              </a:spcBef>
              <a:buFont typeface="Arial" panose="020B0604020202020204" pitchFamily="34" charset="0"/>
              <a:buNone/>
            </a:pPr>
            <a:r>
              <a:rPr lang="en-US" sz="1400" b="1"/>
              <a:t>Importance for Road Safety</a:t>
            </a:r>
          </a:p>
          <a:p>
            <a:pPr marL="0" lvl="1" indent="0">
              <a:buFont typeface="Arial" panose="020B0604020202020204" pitchFamily="34" charset="0"/>
              <a:buNone/>
            </a:pPr>
            <a:r>
              <a:rPr lang="en-US" sz="1400"/>
              <a:t>Studying weather impacts helps improve road safety measures and reduce accident risks effectively.</a:t>
            </a:r>
          </a:p>
          <a:p>
            <a:pPr marL="0" indent="0">
              <a:spcBef>
                <a:spcPts val="2500"/>
              </a:spcBef>
              <a:buFont typeface="Arial" panose="020B0604020202020204" pitchFamily="34" charset="0"/>
              <a:buNone/>
            </a:pPr>
            <a:r>
              <a:rPr lang="en-US" sz="1400" b="1"/>
              <a:t>Role of Open Data Analysis</a:t>
            </a:r>
          </a:p>
          <a:p>
            <a:pPr marL="0" lvl="1" indent="0">
              <a:buFont typeface="Arial" panose="020B0604020202020204" pitchFamily="34" charset="0"/>
              <a:buNone/>
            </a:pPr>
            <a:r>
              <a:rPr lang="en-US" sz="1400"/>
              <a:t>Leveraging open data enables detailed analysis of weather and traffic accident patterns in Vancouver.</a:t>
            </a:r>
          </a:p>
          <a:p>
            <a:pPr marL="0" indent="0">
              <a:spcBef>
                <a:spcPts val="2500"/>
              </a:spcBef>
              <a:buFont typeface="Arial" panose="020B0604020202020204" pitchFamily="34" charset="0"/>
              <a:buNone/>
            </a:pPr>
            <a:r>
              <a:rPr lang="en-US" sz="1400" b="1"/>
              <a:t>Context of Vancouver</a:t>
            </a:r>
          </a:p>
          <a:p>
            <a:pPr marL="0" lvl="1" indent="0">
              <a:buFont typeface="Arial" panose="020B0604020202020204" pitchFamily="34" charset="0"/>
              <a:buNone/>
            </a:pPr>
            <a:r>
              <a:rPr lang="en-US" sz="1400"/>
              <a:t>Vancouver’s diverse weather and traffic dynamics provide a crucial context for studying accident impacts.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0993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9268B6-DBDD-6DA6-E61F-44C79479F686}"/>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Objectives of the Analysis</a:t>
            </a:r>
          </a:p>
        </p:txBody>
      </p:sp>
      <p:pic>
        <p:nvPicPr>
          <p:cNvPr id="5" name="Content Placeholder 4" descr="Neon light with virus symbol in a statistics chart against blue background. Realistic three dimensional scene. Healthcare medicine and coronavirus covid-19 concept. Easy to crop for all print and social media sizes.">
            <a:extLst>
              <a:ext uri="{FF2B5EF4-FFF2-40B4-BE49-F238E27FC236}">
                <a16:creationId xmlns:a16="http://schemas.microsoft.com/office/drawing/2014/main" id="{F91A93D8-5581-4168-929E-939FFB830EE2}"/>
              </a:ext>
            </a:extLst>
          </p:cNvPr>
          <p:cNvPicPr>
            <a:picLocks noGrp="1" noChangeAspect="1"/>
          </p:cNvPicPr>
          <p:nvPr>
            <p:ph sz="half" idx="1"/>
          </p:nvPr>
        </p:nvPicPr>
        <p:blipFill>
          <a:blip r:embed="rId3"/>
          <a:srcRect l="33378" r="32213"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7B42058-EB43-ED15-EA85-64D3F61F1D8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US" sz="1400" b="1"/>
              <a:t>Identify Weather Factors</a:t>
            </a:r>
          </a:p>
          <a:p>
            <a:pPr marL="0" lvl="1" indent="0">
              <a:buFont typeface="Arial" panose="020B0604020202020204" pitchFamily="34" charset="0"/>
              <a:buNone/>
            </a:pPr>
            <a:r>
              <a:rPr lang="en-US" sz="1400"/>
              <a:t>Analyze key weather variables that influence accident rates to understand their impact effectively.</a:t>
            </a:r>
          </a:p>
          <a:p>
            <a:pPr marL="0" indent="0">
              <a:spcBef>
                <a:spcPts val="2500"/>
              </a:spcBef>
              <a:buFont typeface="Arial" panose="020B0604020202020204" pitchFamily="34" charset="0"/>
              <a:buNone/>
            </a:pPr>
            <a:r>
              <a:rPr lang="en-US" sz="1400" b="1"/>
              <a:t>Evaluate Data Patterns</a:t>
            </a:r>
          </a:p>
          <a:p>
            <a:pPr marL="0" lvl="1" indent="0">
              <a:buFont typeface="Arial" panose="020B0604020202020204" pitchFamily="34" charset="0"/>
              <a:buNone/>
            </a:pPr>
            <a:r>
              <a:rPr lang="en-US" sz="1400"/>
              <a:t>Examine data-driven patterns to uncover trends and correlations related to accidents in Vancouver.</a:t>
            </a:r>
          </a:p>
          <a:p>
            <a:pPr marL="0" indent="0">
              <a:spcBef>
                <a:spcPts val="2500"/>
              </a:spcBef>
              <a:buFont typeface="Arial" panose="020B0604020202020204" pitchFamily="34" charset="0"/>
              <a:buNone/>
            </a:pPr>
            <a:r>
              <a:rPr lang="en-US" sz="1400" b="1"/>
              <a:t>Build Predictive Models</a:t>
            </a:r>
          </a:p>
          <a:p>
            <a:pPr marL="0" lvl="1" indent="0">
              <a:buFont typeface="Arial" panose="020B0604020202020204" pitchFamily="34" charset="0"/>
              <a:buNone/>
            </a:pPr>
            <a:r>
              <a:rPr lang="en-US" sz="1400"/>
              <a:t>Develop predictive models to support decision-making and improve public safety strategies.</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085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1C39F6-37C1-CAB0-ED64-042907CDC932}"/>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sz="3400"/>
              <a:t>Overview of Vancouver’s Traffic and Weather Context</a:t>
            </a:r>
          </a:p>
        </p:txBody>
      </p:sp>
      <p:pic>
        <p:nvPicPr>
          <p:cNvPr id="5" name="Content Placeholder 4" descr="double-decker bus in London while it rains.">
            <a:extLst>
              <a:ext uri="{FF2B5EF4-FFF2-40B4-BE49-F238E27FC236}">
                <a16:creationId xmlns:a16="http://schemas.microsoft.com/office/drawing/2014/main" id="{E2B2878A-935B-4506-8A33-503A85A065FC}"/>
              </a:ext>
            </a:extLst>
          </p:cNvPr>
          <p:cNvPicPr>
            <a:picLocks noGrp="1" noChangeAspect="1"/>
          </p:cNvPicPr>
          <p:nvPr>
            <p:ph sz="half" idx="1"/>
          </p:nvPr>
        </p:nvPicPr>
        <p:blipFill>
          <a:blip r:embed="rId3"/>
          <a:srcRect l="37467" r="21701"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B655FEC1-1423-4560-C624-B7A39B465C1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Font typeface="Arial" panose="020B0604020202020204" pitchFamily="34" charset="0"/>
              <a:buNone/>
            </a:pPr>
            <a:r>
              <a:rPr lang="en-US" sz="1400" b="1" dirty="0"/>
              <a:t>Variable Weather Impact</a:t>
            </a:r>
          </a:p>
          <a:p>
            <a:pPr marL="0" lvl="1" indent="0">
              <a:buFont typeface="Arial" panose="020B0604020202020204" pitchFamily="34" charset="0"/>
              <a:buNone/>
            </a:pPr>
            <a:r>
              <a:rPr lang="en-US" sz="1400" dirty="0"/>
              <a:t>Vancouver's rain and mild temperatures significantly influence traffic flow and safety on the roads.</a:t>
            </a:r>
          </a:p>
          <a:p>
            <a:pPr marL="0" lvl="1" indent="0">
              <a:buFont typeface="Arial" panose="020B0604020202020204" pitchFamily="34" charset="0"/>
              <a:buNone/>
            </a:pPr>
            <a:r>
              <a:rPr lang="en-US" sz="1400" dirty="0"/>
              <a:t>Understanding how weather conditions impact traffic patterns helps improve safety and flow management in Vancouver.</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6314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83E83430-7415-E18D-B2B8-B6C2476F8516}"/>
              </a:ext>
            </a:extLst>
          </p:cNvPr>
          <p:cNvSpPr>
            <a:spLocks noGrp="1"/>
          </p:cNvSpPr>
          <p:nvPr>
            <p:ph type="ctrTitle"/>
          </p:nvPr>
        </p:nvSpPr>
        <p:spPr>
          <a:xfrm>
            <a:off x="695324" y="1145308"/>
            <a:ext cx="7600263" cy="4860947"/>
          </a:xfrm>
        </p:spPr>
        <p:txBody>
          <a:bodyPr anchor="b">
            <a:normAutofit/>
          </a:bodyPr>
          <a:lstStyle/>
          <a:p>
            <a:r>
              <a:rPr lang="en-HK" sz="7600"/>
              <a:t>Data Sources and Analytical Tools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322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6322ED-A0D9-87FD-8E5E-3D3120BB4E18}"/>
              </a:ext>
            </a:extLst>
          </p:cNvPr>
          <p:cNvSpPr>
            <a:spLocks noGrp="1"/>
          </p:cNvSpPr>
          <p:nvPr>
            <p:ph type="title"/>
          </p:nvPr>
        </p:nvSpPr>
        <p:spPr>
          <a:xfrm>
            <a:off x="6696186" y="909637"/>
            <a:ext cx="4800600" cy="1307592"/>
          </a:xfrm>
        </p:spPr>
        <p:txBody>
          <a:bodyPr vert="horz" lIns="91440" tIns="45720" rIns="91440" bIns="45720" rtlCol="0" anchor="t">
            <a:normAutofit/>
          </a:bodyPr>
          <a:lstStyle/>
          <a:p>
            <a:pPr>
              <a:lnSpc>
                <a:spcPct val="90000"/>
              </a:lnSpc>
            </a:pPr>
            <a:r>
              <a:rPr lang="en-US" sz="2800"/>
              <a:t>City of Vancouver Strategic Plan Dashboard</a:t>
            </a:r>
          </a:p>
        </p:txBody>
      </p:sp>
      <p:pic>
        <p:nvPicPr>
          <p:cNvPr id="5" name="Content Placeholder 4" descr="Artificial Intelligence technology vehicle interior city for backgroundsFuturistic eye, Artificial Intelligence, Globe - Navigational Equipment, DataBrain Wave, Artificial Intelligence, city.Data,Face recognition">
            <a:extLst>
              <a:ext uri="{FF2B5EF4-FFF2-40B4-BE49-F238E27FC236}">
                <a16:creationId xmlns:a16="http://schemas.microsoft.com/office/drawing/2014/main" id="{3AECBB5E-0ECB-48D9-A690-99FFC92F5E5F}"/>
              </a:ext>
            </a:extLst>
          </p:cNvPr>
          <p:cNvPicPr>
            <a:picLocks noGrp="1" noChangeAspect="1"/>
          </p:cNvPicPr>
          <p:nvPr>
            <p:ph sz="half" idx="1"/>
          </p:nvPr>
        </p:nvPicPr>
        <p:blipFill>
          <a:blip r:embed="rId3"/>
          <a:srcRect l="26061" r="29873"/>
          <a:stretch>
            <a:fillRect/>
          </a:stretch>
        </p:blipFill>
        <p:spPr>
          <a:xfrm>
            <a:off x="20" y="10"/>
            <a:ext cx="6044164" cy="6857990"/>
          </a:xfrm>
          <a:prstGeom prst="rect">
            <a:avLst/>
          </a:prstGeom>
        </p:spPr>
      </p:pic>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723900"/>
            <a:ext cx="461007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CDA13D5-E0BA-19FC-2F68-D6F8224B002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696186" y="2221992"/>
            <a:ext cx="4800600" cy="3739896"/>
          </a:xfrm>
        </p:spPr>
        <p:txBody>
          <a:bodyPr>
            <a:normAutofit/>
          </a:bodyPr>
          <a:lstStyle/>
          <a:p>
            <a:pPr marL="0" indent="0">
              <a:spcBef>
                <a:spcPts val="2500"/>
              </a:spcBef>
              <a:buFont typeface="Arial" panose="020B0604020202020204" pitchFamily="34" charset="0"/>
              <a:buNone/>
            </a:pPr>
            <a:r>
              <a:rPr lang="en-US" sz="1400" b="1" dirty="0"/>
              <a:t>Source of Data</a:t>
            </a:r>
          </a:p>
          <a:p>
            <a:pPr marL="0" lvl="1" indent="0">
              <a:buFont typeface="Arial" panose="020B0604020202020204" pitchFamily="34" charset="0"/>
              <a:buNone/>
            </a:pPr>
            <a:r>
              <a:rPr lang="en-US" sz="1400" dirty="0"/>
              <a:t>Traffic accident data is sourced from the City of Vancouver’s Strategic Plan Dashboard for reliability and accuracy.</a:t>
            </a:r>
          </a:p>
          <a:p>
            <a:pPr marL="0" lvl="1" indent="0">
              <a:buFont typeface="Arial" panose="020B0604020202020204" pitchFamily="34" charset="0"/>
              <a:buNone/>
            </a:pPr>
            <a:r>
              <a:rPr lang="en-US" sz="1400" dirty="0"/>
              <a:t>The dashboard provides detailed and regularly updated records essential for comprehensive traffic analysis. </a:t>
            </a:r>
          </a:p>
          <a:p>
            <a:pPr marL="0" lvl="1" indent="0">
              <a:buFont typeface="Arial" panose="020B0604020202020204" pitchFamily="34" charset="0"/>
              <a:buNone/>
            </a:pPr>
            <a:endParaRPr lang="en-US" sz="1400" dirty="0"/>
          </a:p>
          <a:p>
            <a:pPr marL="0" lvl="1" indent="0">
              <a:buFont typeface="Arial" panose="020B0604020202020204" pitchFamily="34" charset="0"/>
              <a:buNone/>
            </a:pPr>
            <a:r>
              <a:rPr lang="en-US" sz="1400" dirty="0"/>
              <a:t>Sources: </a:t>
            </a:r>
          </a:p>
          <a:p>
            <a:pPr marL="0" lvl="1" indent="0">
              <a:buNone/>
            </a:pPr>
            <a:r>
              <a:rPr lang="en-US" sz="1400" dirty="0"/>
              <a:t>https://city-of-vancouver-strategic-plan-dashboard-cityofvancouver.hub.arcgis.com/datasets/collisions/explore </a:t>
            </a:r>
          </a:p>
          <a:p>
            <a:pPr marL="0" lvl="1" indent="0">
              <a:buFont typeface="Arial" panose="020B0604020202020204" pitchFamily="34" charset="0"/>
              <a:buNone/>
            </a:pPr>
            <a:endParaRPr lang="en-US" sz="1400" dirty="0"/>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6142781"/>
            <a:ext cx="46100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915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5FA0BD-6D0C-20C0-DDA2-755E173BDD53}"/>
              </a:ext>
            </a:extLst>
          </p:cNvPr>
          <p:cNvSpPr>
            <a:spLocks noGrp="1"/>
          </p:cNvSpPr>
          <p:nvPr>
            <p:ph type="title"/>
          </p:nvPr>
        </p:nvSpPr>
        <p:spPr>
          <a:xfrm>
            <a:off x="704087" y="909637"/>
            <a:ext cx="4800600" cy="1307592"/>
          </a:xfrm>
        </p:spPr>
        <p:txBody>
          <a:bodyPr vert="horz" lIns="91440" tIns="45720" rIns="91440" bIns="45720" rtlCol="0" anchor="t">
            <a:normAutofit/>
          </a:bodyPr>
          <a:lstStyle/>
          <a:p>
            <a:pPr>
              <a:lnSpc>
                <a:spcPct val="90000"/>
              </a:lnSpc>
            </a:pPr>
            <a:r>
              <a:rPr lang="en-US" sz="2800"/>
              <a:t>Weatherstats.ca Sourced From Environment and Climate Change Canada</a:t>
            </a:r>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2896D7C1-52E4-D2C2-A254-79935067E46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9" y="2221992"/>
            <a:ext cx="4800600" cy="3739896"/>
          </a:xfrm>
        </p:spPr>
        <p:txBody>
          <a:bodyPr>
            <a:normAutofit/>
          </a:bodyPr>
          <a:lstStyle/>
          <a:p>
            <a:pPr marL="0" indent="0">
              <a:spcBef>
                <a:spcPts val="2500"/>
              </a:spcBef>
              <a:buFont typeface="Arial" panose="020B0604020202020204" pitchFamily="34" charset="0"/>
              <a:buNone/>
            </a:pPr>
            <a:r>
              <a:rPr lang="en-HK" sz="1400" b="1" dirty="0"/>
              <a:t>Reliable Weather Data Source</a:t>
            </a:r>
          </a:p>
          <a:p>
            <a:pPr marL="0" lvl="1" indent="0">
              <a:buFont typeface="Arial" panose="020B0604020202020204" pitchFamily="34" charset="0"/>
              <a:buNone/>
            </a:pPr>
            <a:r>
              <a:rPr lang="en-HK" sz="1400" dirty="0"/>
              <a:t>Weatherstats.ca aggregates data from Environment and Climate Change Canada for accurate meteorological information.</a:t>
            </a:r>
          </a:p>
          <a:p>
            <a:pPr marL="0" lvl="1" indent="0">
              <a:buFont typeface="Arial" panose="020B0604020202020204" pitchFamily="34" charset="0"/>
              <a:buNone/>
            </a:pPr>
            <a:r>
              <a:rPr lang="en-HK" sz="1400" dirty="0"/>
              <a:t>The data encompasses a wide range of weather variables ensuring thorough climate analysis. </a:t>
            </a:r>
          </a:p>
          <a:p>
            <a:pPr marL="0" lvl="1" indent="0">
              <a:buFont typeface="Arial" panose="020B0604020202020204" pitchFamily="34" charset="0"/>
              <a:buNone/>
            </a:pPr>
            <a:endParaRPr lang="en-HK" sz="1400" dirty="0"/>
          </a:p>
          <a:p>
            <a:pPr marL="0" lvl="1" indent="0">
              <a:buFont typeface="Arial" panose="020B0604020202020204" pitchFamily="34" charset="0"/>
              <a:buNone/>
            </a:pPr>
            <a:r>
              <a:rPr lang="en-HK" sz="1400" dirty="0"/>
              <a:t>Sources: </a:t>
            </a:r>
          </a:p>
          <a:p>
            <a:pPr marL="0" lvl="1" indent="0">
              <a:buNone/>
            </a:pPr>
            <a:r>
              <a:rPr lang="en-HK" sz="1400" dirty="0"/>
              <a:t>https://vancouver.weatherstats.ca/download.html </a:t>
            </a:r>
          </a:p>
          <a:p>
            <a:pPr marL="0" lvl="1" indent="0">
              <a:buFont typeface="Arial" panose="020B0604020202020204" pitchFamily="34" charset="0"/>
              <a:buNone/>
            </a:pPr>
            <a:endParaRPr lang="en-HK" sz="1400" dirty="0"/>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Investment and banking theme with Fuji mountain and Kawaguchiko lake in morning, Autumn seasons Fuji mountain at yamanachi in Japan.">
            <a:extLst>
              <a:ext uri="{FF2B5EF4-FFF2-40B4-BE49-F238E27FC236}">
                <a16:creationId xmlns:a16="http://schemas.microsoft.com/office/drawing/2014/main" id="{2C152171-3368-48E2-AC88-230E41C1C378}"/>
              </a:ext>
            </a:extLst>
          </p:cNvPr>
          <p:cNvPicPr>
            <a:picLocks noGrp="1" noChangeAspect="1"/>
          </p:cNvPicPr>
          <p:nvPr>
            <p:ph sz="half" idx="1"/>
          </p:nvPr>
        </p:nvPicPr>
        <p:blipFill>
          <a:blip r:embed="rId3"/>
          <a:srcRect l="11090" r="30080" b="-1"/>
          <a:stretch>
            <a:fillRect/>
          </a:stretch>
        </p:blipFill>
        <p:spPr>
          <a:xfrm>
            <a:off x="6147816" y="10"/>
            <a:ext cx="6044184" cy="6857990"/>
          </a:xfrm>
          <a:prstGeom prst="rect">
            <a:avLst/>
          </a:prstGeom>
        </p:spPr>
      </p:pic>
    </p:spTree>
    <p:extLst>
      <p:ext uri="{BB962C8B-B14F-4D97-AF65-F5344CB8AC3E}">
        <p14:creationId xmlns:p14="http://schemas.microsoft.com/office/powerpoint/2010/main" val="1722003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TotalTime>
  <Words>2017</Words>
  <Application>Microsoft Office PowerPoint</Application>
  <PresentationFormat>Widescreen</PresentationFormat>
  <Paragraphs>168</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Aptos</vt:lpstr>
      <vt:lpstr>Arial</vt:lpstr>
      <vt:lpstr>Calisto MT</vt:lpstr>
      <vt:lpstr>Univers Condensed</vt:lpstr>
      <vt:lpstr>ChronicleVTI</vt:lpstr>
      <vt:lpstr>Weather and Traffic Accident Analysis in Vancouver Using Open Data and Data Science Tools</vt:lpstr>
      <vt:lpstr>Presentation Agenda</vt:lpstr>
      <vt:lpstr>Introduction to Weather and Traffic Accident Analysis in Vancouver</vt:lpstr>
      <vt:lpstr>Background and Importance of the Study</vt:lpstr>
      <vt:lpstr>Objectives of the Analysis</vt:lpstr>
      <vt:lpstr>Overview of Vancouver’s Traffic and Weather Context</vt:lpstr>
      <vt:lpstr>Data Sources and Analytical Tools</vt:lpstr>
      <vt:lpstr>City of Vancouver Strategic Plan Dashboard</vt:lpstr>
      <vt:lpstr>Weatherstats.ca Sourced From Environment and Climate Change Canada</vt:lpstr>
      <vt:lpstr>Utilizing Google Colab, Python Pandas, Matplotlib, and Bokeh</vt:lpstr>
      <vt:lpstr>Data Cleaning and Preparation</vt:lpstr>
      <vt:lpstr>Loading Data, Handling Missing Values, Renaming and Standardizing Columns in Both Datasets</vt:lpstr>
      <vt:lpstr>Filtering, Integrating and Aligning Data for Analysis</vt:lpstr>
      <vt:lpstr>Exploratory Data Analysis (EDA)</vt:lpstr>
      <vt:lpstr>Grouping, Counting, and Filtering Data</vt:lpstr>
      <vt:lpstr>Generating Summary Statistics</vt:lpstr>
      <vt:lpstr>Visualizing Key Trends in Weather and Traffic Accidents</vt:lpstr>
      <vt:lpstr>Creating Bar Charts to Show Accident Counts</vt:lpstr>
      <vt:lpstr>Using Bokeh for Interactive Visualizations</vt:lpstr>
      <vt:lpstr>Train/Test Split and Machine Learning Modeling</vt:lpstr>
      <vt:lpstr>Preparing Data for Model Training and Testing</vt:lpstr>
      <vt:lpstr>Evaluating Model Performance and Results</vt:lpstr>
      <vt:lpstr>Insights and Conclusions From the Analysis</vt:lpstr>
      <vt:lpstr>Temperature’s Stronger Relationship to Accident Rates than Rain</vt:lpstr>
      <vt:lpstr>Key Findings From Model Interpretation</vt:lpstr>
      <vt:lpstr>Implications for City Planning and Future Research</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Jonathan Wong</dc:creator>
  <cp:lastModifiedBy>Jonathan Wong</cp:lastModifiedBy>
  <cp:revision>1</cp:revision>
  <dcterms:created xsi:type="dcterms:W3CDTF">2025-09-01T21:56:04Z</dcterms:created>
  <dcterms:modified xsi:type="dcterms:W3CDTF">2025-09-03T22:50:13Z</dcterms:modified>
</cp:coreProperties>
</file>